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tmp"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256" r:id="rId2"/>
    <p:sldId id="257" r:id="rId3"/>
    <p:sldId id="258" r:id="rId4"/>
    <p:sldId id="259" r:id="rId5"/>
    <p:sldId id="260" r:id="rId6"/>
    <p:sldId id="272" r:id="rId7"/>
    <p:sldId id="273" r:id="rId8"/>
    <p:sldId id="274" r:id="rId9"/>
    <p:sldId id="275" r:id="rId10"/>
    <p:sldId id="276" r:id="rId11"/>
    <p:sldId id="287" r:id="rId12"/>
    <p:sldId id="277" r:id="rId13"/>
    <p:sldId id="278" r:id="rId14"/>
    <p:sldId id="279" r:id="rId15"/>
    <p:sldId id="280" r:id="rId16"/>
    <p:sldId id="281" r:id="rId17"/>
    <p:sldId id="282" r:id="rId18"/>
    <p:sldId id="261" r:id="rId19"/>
    <p:sldId id="262" r:id="rId20"/>
    <p:sldId id="271" r:id="rId21"/>
    <p:sldId id="288" r:id="rId22"/>
    <p:sldId id="289" r:id="rId23"/>
    <p:sldId id="290" r:id="rId24"/>
    <p:sldId id="291" r:id="rId25"/>
    <p:sldId id="263" r:id="rId26"/>
    <p:sldId id="264" r:id="rId27"/>
    <p:sldId id="292" r:id="rId28"/>
    <p:sldId id="296" r:id="rId29"/>
    <p:sldId id="293" r:id="rId30"/>
    <p:sldId id="294" r:id="rId31"/>
    <p:sldId id="295" r:id="rId32"/>
    <p:sldId id="265" r:id="rId33"/>
    <p:sldId id="266" r:id="rId34"/>
    <p:sldId id="299" r:id="rId35"/>
    <p:sldId id="297" r:id="rId36"/>
    <p:sldId id="300" r:id="rId37"/>
    <p:sldId id="298" r:id="rId38"/>
    <p:sldId id="301" r:id="rId39"/>
    <p:sldId id="302" r:id="rId40"/>
    <p:sldId id="303" r:id="rId41"/>
    <p:sldId id="304" r:id="rId42"/>
    <p:sldId id="305" r:id="rId43"/>
    <p:sldId id="306" r:id="rId44"/>
    <p:sldId id="267" r:id="rId45"/>
    <p:sldId id="268" r:id="rId46"/>
    <p:sldId id="307" r:id="rId47"/>
    <p:sldId id="308" r:id="rId48"/>
    <p:sldId id="309" r:id="rId49"/>
    <p:sldId id="310" r:id="rId50"/>
    <p:sldId id="312" r:id="rId51"/>
    <p:sldId id="313" r:id="rId52"/>
    <p:sldId id="314" r:id="rId53"/>
    <p:sldId id="311" r:id="rId54"/>
    <p:sldId id="315" r:id="rId55"/>
    <p:sldId id="269" r:id="rId56"/>
    <p:sldId id="270"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A5D5459-C94E-47D7-892D-8F9EA4D2F41F}">
          <p14:sldIdLst>
            <p14:sldId id="256"/>
          </p14:sldIdLst>
        </p14:section>
        <p14:section name="Website Demonstration" id="{CDEE11FA-C9F8-44BE-BC39-508363ABA418}">
          <p14:sldIdLst>
            <p14:sldId id="257"/>
            <p14:sldId id="258"/>
          </p14:sldIdLst>
        </p14:section>
        <p14:section name="Must Have Features" id="{C7747583-B5A7-4205-B905-0A37440280E9}">
          <p14:sldIdLst>
            <p14:sldId id="259"/>
            <p14:sldId id="260"/>
            <p14:sldId id="272"/>
            <p14:sldId id="273"/>
            <p14:sldId id="274"/>
            <p14:sldId id="275"/>
            <p14:sldId id="276"/>
            <p14:sldId id="287"/>
            <p14:sldId id="277"/>
            <p14:sldId id="278"/>
            <p14:sldId id="279"/>
            <p14:sldId id="280"/>
            <p14:sldId id="281"/>
            <p14:sldId id="282"/>
          </p14:sldIdLst>
        </p14:section>
        <p14:section name="Configurable Communities" id="{F480D5A1-3A86-4869-9A28-1277A4D2FDAD}">
          <p14:sldIdLst>
            <p14:sldId id="261"/>
            <p14:sldId id="262"/>
            <p14:sldId id="271"/>
            <p14:sldId id="288"/>
            <p14:sldId id="289"/>
            <p14:sldId id="290"/>
            <p14:sldId id="291"/>
          </p14:sldIdLst>
        </p14:section>
        <p14:section name="Technical Features" id="{BD64BFB3-6800-4B7A-B4C8-6871D5AAB129}">
          <p14:sldIdLst>
            <p14:sldId id="263"/>
            <p14:sldId id="264"/>
            <p14:sldId id="292"/>
            <p14:sldId id="296"/>
            <p14:sldId id="293"/>
            <p14:sldId id="294"/>
            <p14:sldId id="295"/>
          </p14:sldIdLst>
        </p14:section>
        <p14:section name="Secure" id="{B993C908-5191-45B1-A2F9-DF5D492C3622}">
          <p14:sldIdLst>
            <p14:sldId id="265"/>
            <p14:sldId id="266"/>
            <p14:sldId id="299"/>
            <p14:sldId id="297"/>
            <p14:sldId id="300"/>
            <p14:sldId id="298"/>
            <p14:sldId id="301"/>
            <p14:sldId id="302"/>
            <p14:sldId id="303"/>
            <p14:sldId id="304"/>
            <p14:sldId id="305"/>
            <p14:sldId id="306"/>
          </p14:sldIdLst>
        </p14:section>
        <p14:section name="SOLID" id="{4F388BD6-55B4-441E-B18B-FB59929084D8}">
          <p14:sldIdLst>
            <p14:sldId id="267"/>
            <p14:sldId id="268"/>
            <p14:sldId id="307"/>
            <p14:sldId id="308"/>
            <p14:sldId id="309"/>
            <p14:sldId id="310"/>
            <p14:sldId id="312"/>
            <p14:sldId id="313"/>
            <p14:sldId id="314"/>
            <p14:sldId id="311"/>
            <p14:sldId id="315"/>
          </p14:sldIdLst>
        </p14:section>
        <p14:section name="Lessons Learned" id="{3A6B605A-6E9B-40E8-951D-38035EB0B10B}">
          <p14:sldIdLst>
            <p14:sldId id="269"/>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49" autoAdjust="0"/>
    <p:restoredTop sz="94660"/>
  </p:normalViewPr>
  <p:slideViewPr>
    <p:cSldViewPr snapToGrid="0">
      <p:cViewPr varScale="1">
        <p:scale>
          <a:sx n="121" d="100"/>
          <a:sy n="121" d="100"/>
        </p:scale>
        <p:origin x="192"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20536A-E6FC-4031-8CD4-A591EC352EB3}" type="datetimeFigureOut">
              <a:rPr lang="en-NZ" smtClean="0"/>
              <a:t>27/07/17</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9515B6-1C8A-43DE-A5AE-7A295325B967}" type="slidenum">
              <a:rPr lang="en-NZ" smtClean="0"/>
              <a:t>‹#›</a:t>
            </a:fld>
            <a:endParaRPr lang="en-NZ"/>
          </a:p>
        </p:txBody>
      </p:sp>
    </p:spTree>
    <p:extLst>
      <p:ext uri="{BB962C8B-B14F-4D97-AF65-F5344CB8AC3E}">
        <p14:creationId xmlns:p14="http://schemas.microsoft.com/office/powerpoint/2010/main" val="1076855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429515B6-1C8A-43DE-A5AE-7A295325B967}" type="slidenum">
              <a:rPr lang="en-NZ" smtClean="0"/>
              <a:t>7</a:t>
            </a:fld>
            <a:endParaRPr lang="en-NZ"/>
          </a:p>
        </p:txBody>
      </p:sp>
    </p:spTree>
    <p:extLst>
      <p:ext uri="{BB962C8B-B14F-4D97-AF65-F5344CB8AC3E}">
        <p14:creationId xmlns:p14="http://schemas.microsoft.com/office/powerpoint/2010/main" val="283154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761B9CA-2993-4CEC-9776-4218262E493D}" type="datetimeFigureOut">
              <a:rPr lang="en-NZ" smtClean="0"/>
              <a:t>27/07/17</a:t>
            </a:fld>
            <a:endParaRPr lang="en-NZ"/>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NZ"/>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8E86DB99-F539-448B-A24C-0C39490F3B57}" type="slidenum">
              <a:rPr lang="en-NZ" smtClean="0"/>
              <a:t>‹#›</a:t>
            </a:fld>
            <a:endParaRPr lang="en-NZ"/>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74208476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61B9CA-2993-4CEC-9776-4218262E493D}" type="datetimeFigureOut">
              <a:rPr lang="en-NZ" smtClean="0"/>
              <a:t>27/07/17</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8E86DB99-F539-448B-A24C-0C39490F3B57}" type="slidenum">
              <a:rPr lang="en-NZ" smtClean="0"/>
              <a:t>‹#›</a:t>
            </a:fld>
            <a:endParaRPr lang="en-NZ"/>
          </a:p>
        </p:txBody>
      </p:sp>
    </p:spTree>
    <p:extLst>
      <p:ext uri="{BB962C8B-B14F-4D97-AF65-F5344CB8AC3E}">
        <p14:creationId xmlns:p14="http://schemas.microsoft.com/office/powerpoint/2010/main" val="1368468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61B9CA-2993-4CEC-9776-4218262E493D}" type="datetimeFigureOut">
              <a:rPr lang="en-NZ" smtClean="0"/>
              <a:t>27/07/17</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8E86DB99-F539-448B-A24C-0C39490F3B57}" type="slidenum">
              <a:rPr lang="en-NZ" smtClean="0"/>
              <a:t>‹#›</a:t>
            </a:fld>
            <a:endParaRPr lang="en-NZ"/>
          </a:p>
        </p:txBody>
      </p:sp>
    </p:spTree>
    <p:extLst>
      <p:ext uri="{BB962C8B-B14F-4D97-AF65-F5344CB8AC3E}">
        <p14:creationId xmlns:p14="http://schemas.microsoft.com/office/powerpoint/2010/main" val="3095906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61B9CA-2993-4CEC-9776-4218262E493D}" type="datetimeFigureOut">
              <a:rPr lang="en-NZ" smtClean="0"/>
              <a:t>27/07/17</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8E86DB99-F539-448B-A24C-0C39490F3B57}" type="slidenum">
              <a:rPr lang="en-NZ" smtClean="0"/>
              <a:t>‹#›</a:t>
            </a:fld>
            <a:endParaRPr lang="en-NZ"/>
          </a:p>
        </p:txBody>
      </p:sp>
    </p:spTree>
    <p:extLst>
      <p:ext uri="{BB962C8B-B14F-4D97-AF65-F5344CB8AC3E}">
        <p14:creationId xmlns:p14="http://schemas.microsoft.com/office/powerpoint/2010/main" val="3086613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761B9CA-2993-4CEC-9776-4218262E493D}" type="datetimeFigureOut">
              <a:rPr lang="en-NZ" smtClean="0"/>
              <a:t>27/07/17</a:t>
            </a:fld>
            <a:endParaRPr lang="en-NZ"/>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NZ"/>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8E86DB99-F539-448B-A24C-0C39490F3B57}" type="slidenum">
              <a:rPr lang="en-NZ" smtClean="0"/>
              <a:t>‹#›</a:t>
            </a:fld>
            <a:endParaRPr lang="en-NZ"/>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66573198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761B9CA-2993-4CEC-9776-4218262E493D}" type="datetimeFigureOut">
              <a:rPr lang="en-NZ" smtClean="0"/>
              <a:t>27/07/17</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8E86DB99-F539-448B-A24C-0C39490F3B57}" type="slidenum">
              <a:rPr lang="en-NZ" smtClean="0"/>
              <a:t>‹#›</a:t>
            </a:fld>
            <a:endParaRPr lang="en-NZ"/>
          </a:p>
        </p:txBody>
      </p:sp>
    </p:spTree>
    <p:extLst>
      <p:ext uri="{BB962C8B-B14F-4D97-AF65-F5344CB8AC3E}">
        <p14:creationId xmlns:p14="http://schemas.microsoft.com/office/powerpoint/2010/main" val="4087219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61B9CA-2993-4CEC-9776-4218262E493D}" type="datetimeFigureOut">
              <a:rPr lang="en-NZ" smtClean="0"/>
              <a:t>27/07/17</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8E86DB99-F539-448B-A24C-0C39490F3B57}" type="slidenum">
              <a:rPr lang="en-NZ" smtClean="0"/>
              <a:t>‹#›</a:t>
            </a:fld>
            <a:endParaRPr lang="en-NZ"/>
          </a:p>
        </p:txBody>
      </p:sp>
    </p:spTree>
    <p:extLst>
      <p:ext uri="{BB962C8B-B14F-4D97-AF65-F5344CB8AC3E}">
        <p14:creationId xmlns:p14="http://schemas.microsoft.com/office/powerpoint/2010/main" val="4262289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761B9CA-2993-4CEC-9776-4218262E493D}" type="datetimeFigureOut">
              <a:rPr lang="en-NZ" smtClean="0"/>
              <a:t>27/07/17</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8E86DB99-F539-448B-A24C-0C39490F3B57}" type="slidenum">
              <a:rPr lang="en-NZ" smtClean="0"/>
              <a:t>‹#›</a:t>
            </a:fld>
            <a:endParaRPr lang="en-NZ"/>
          </a:p>
        </p:txBody>
      </p:sp>
    </p:spTree>
    <p:extLst>
      <p:ext uri="{BB962C8B-B14F-4D97-AF65-F5344CB8AC3E}">
        <p14:creationId xmlns:p14="http://schemas.microsoft.com/office/powerpoint/2010/main" val="2020836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61B9CA-2993-4CEC-9776-4218262E493D}" type="datetimeFigureOut">
              <a:rPr lang="en-NZ" smtClean="0"/>
              <a:t>27/07/17</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8E86DB99-F539-448B-A24C-0C39490F3B57}" type="slidenum">
              <a:rPr lang="en-NZ" smtClean="0"/>
              <a:t>‹#›</a:t>
            </a:fld>
            <a:endParaRPr lang="en-NZ"/>
          </a:p>
        </p:txBody>
      </p:sp>
    </p:spTree>
    <p:extLst>
      <p:ext uri="{BB962C8B-B14F-4D97-AF65-F5344CB8AC3E}">
        <p14:creationId xmlns:p14="http://schemas.microsoft.com/office/powerpoint/2010/main" val="1349873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761B9CA-2993-4CEC-9776-4218262E493D}" type="datetimeFigureOut">
              <a:rPr lang="en-NZ" smtClean="0"/>
              <a:t>27/07/17</a:t>
            </a:fld>
            <a:endParaRPr lang="en-NZ"/>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NZ"/>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E86DB99-F539-448B-A24C-0C39490F3B57}" type="slidenum">
              <a:rPr lang="en-NZ" smtClean="0"/>
              <a:t>‹#›</a:t>
            </a:fld>
            <a:endParaRPr lang="en-NZ"/>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76775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761B9CA-2993-4CEC-9776-4218262E493D}" type="datetimeFigureOut">
              <a:rPr lang="en-NZ" smtClean="0"/>
              <a:t>27/07/17</a:t>
            </a:fld>
            <a:endParaRPr lang="en-NZ"/>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NZ"/>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E86DB99-F539-448B-A24C-0C39490F3B57}" type="slidenum">
              <a:rPr lang="en-NZ" smtClean="0"/>
              <a:t>‹#›</a:t>
            </a:fld>
            <a:endParaRPr lang="en-NZ"/>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2503565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761B9CA-2993-4CEC-9776-4218262E493D}" type="datetimeFigureOut">
              <a:rPr lang="en-NZ" smtClean="0"/>
              <a:t>27/07/17</a:t>
            </a:fld>
            <a:endParaRPr lang="en-NZ"/>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NZ"/>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8E86DB99-F539-448B-A24C-0C39490F3B57}" type="slidenum">
              <a:rPr lang="en-NZ" smtClean="0"/>
              <a:t>‹#›</a:t>
            </a:fld>
            <a:endParaRPr lang="en-NZ"/>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196189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mp"/><Relationship Id="rId4" Type="http://schemas.openxmlformats.org/officeDocument/2006/relationships/image" Target="../media/image7.tmp"/><Relationship Id="rId1" Type="http://schemas.openxmlformats.org/officeDocument/2006/relationships/slideLayout" Target="../slideLayouts/slideLayout2.xml"/><Relationship Id="rId2" Type="http://schemas.openxmlformats.org/officeDocument/2006/relationships/image" Target="../media/image5.tm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mp"/><Relationship Id="rId3" Type="http://schemas.openxmlformats.org/officeDocument/2006/relationships/image" Target="../media/image9.tm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png"/><Relationship Id="rId1" Type="http://schemas.openxmlformats.org/officeDocument/2006/relationships/video" Target="NULL" TargetMode="External"/><Relationship Id="rId2" Type="http://schemas.microsoft.com/office/2007/relationships/media" Target="../media/media4.mp4"/></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mp"/><Relationship Id="rId3" Type="http://schemas.openxmlformats.org/officeDocument/2006/relationships/image" Target="../media/image12.tm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3.png"/><Relationship Id="rId1" Type="http://schemas.microsoft.com/office/2007/relationships/media" Target="../media/media5.mp4"/><Relationship Id="rId2" Type="http://schemas.openxmlformats.org/officeDocument/2006/relationships/video" Target="../media/media5.mp4"/></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mp"/><Relationship Id="rId3" Type="http://schemas.openxmlformats.org/officeDocument/2006/relationships/image" Target="../media/image15.tm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6.png"/><Relationship Id="rId1" Type="http://schemas.microsoft.com/office/2007/relationships/media" Target="../media/media6.mp4"/><Relationship Id="rId2" Type="http://schemas.openxmlformats.org/officeDocument/2006/relationships/video" Target="../media/media6.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7.png"/><Relationship Id="rId1" Type="http://schemas.microsoft.com/office/2007/relationships/media" Target="../media/media7.mp4"/><Relationship Id="rId2" Type="http://schemas.openxmlformats.org/officeDocument/2006/relationships/video" Target="../media/media7.mp4"/></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mp"/><Relationship Id="rId3" Type="http://schemas.openxmlformats.org/officeDocument/2006/relationships/image" Target="../media/image19.tm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m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mp"/><Relationship Id="rId3" Type="http://schemas.openxmlformats.org/officeDocument/2006/relationships/image" Target="../media/image22.tmp"/></Relationships>
</file>

<file path=ppt/slides/_rels/slide24.xml.rels><?xml version="1.0" encoding="UTF-8" standalone="yes"?>
<Relationships xmlns="http://schemas.openxmlformats.org/package/2006/relationships"><Relationship Id="rId3" Type="http://schemas.openxmlformats.org/officeDocument/2006/relationships/image" Target="../media/image24.tmp"/><Relationship Id="rId4" Type="http://schemas.openxmlformats.org/officeDocument/2006/relationships/image" Target="../media/image25.tmp"/><Relationship Id="rId5" Type="http://schemas.openxmlformats.org/officeDocument/2006/relationships/image" Target="../media/image26.tmp"/><Relationship Id="rId1" Type="http://schemas.openxmlformats.org/officeDocument/2006/relationships/slideLayout" Target="../slideLayouts/slideLayout2.xml"/><Relationship Id="rId2" Type="http://schemas.openxmlformats.org/officeDocument/2006/relationships/image" Target="../media/image23.tm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mp"/><Relationship Id="rId3" Type="http://schemas.openxmlformats.org/officeDocument/2006/relationships/image" Target="../media/image28.tm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mp"/></Relationships>
</file>

<file path=ppt/slides/_rels/slide28.xml.rels><?xml version="1.0" encoding="UTF-8" standalone="yes"?>
<Relationships xmlns="http://schemas.openxmlformats.org/package/2006/relationships"><Relationship Id="rId3" Type="http://schemas.openxmlformats.org/officeDocument/2006/relationships/image" Target="../media/image31.tmp"/><Relationship Id="rId4" Type="http://schemas.openxmlformats.org/officeDocument/2006/relationships/image" Target="../media/image32.tmp"/><Relationship Id="rId1" Type="http://schemas.openxmlformats.org/officeDocument/2006/relationships/slideLayout" Target="../slideLayouts/slideLayout2.xml"/><Relationship Id="rId2" Type="http://schemas.openxmlformats.org/officeDocument/2006/relationships/image" Target="../media/image30.tmp"/></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3.tmp"/><Relationship Id="rId5" Type="http://schemas.openxmlformats.org/officeDocument/2006/relationships/image" Target="../media/image34.png"/><Relationship Id="rId1" Type="http://schemas.microsoft.com/office/2007/relationships/media" Target="../media/media8.mp4"/><Relationship Id="rId2" Type="http://schemas.openxmlformats.org/officeDocument/2006/relationships/video" Target="../media/media8.mp4"/></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1.mp4"/><Relationship Id="rId2" Type="http://schemas.openxmlformats.org/officeDocument/2006/relationships/video" Target="../media/media1.mp4"/></Relationships>
</file>

<file path=ppt/slides/_rels/slide30.xml.rels><?xml version="1.0" encoding="UTF-8" standalone="yes"?>
<Relationships xmlns="http://schemas.openxmlformats.org/package/2006/relationships"><Relationship Id="rId3" Type="http://schemas.openxmlformats.org/officeDocument/2006/relationships/image" Target="../media/image36.tmp"/><Relationship Id="rId4" Type="http://schemas.openxmlformats.org/officeDocument/2006/relationships/image" Target="../media/image37.tmp"/><Relationship Id="rId1" Type="http://schemas.openxmlformats.org/officeDocument/2006/relationships/slideLayout" Target="../slideLayouts/slideLayout2.xml"/><Relationship Id="rId2" Type="http://schemas.openxmlformats.org/officeDocument/2006/relationships/image" Target="../media/image35.tm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m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9.png"/><Relationship Id="rId1" Type="http://schemas.microsoft.com/office/2007/relationships/media" Target="../media/media9.mp4"/><Relationship Id="rId2" Type="http://schemas.openxmlformats.org/officeDocument/2006/relationships/video" Target="../media/media9.mp4"/></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tmp"/></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1.png"/><Relationship Id="rId1" Type="http://schemas.microsoft.com/office/2007/relationships/media" Target="../media/media10.mp4"/><Relationship Id="rId2" Type="http://schemas.openxmlformats.org/officeDocument/2006/relationships/video" Target="../media/media10.mp4"/></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tm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owasp.org/index.php/Cross-site_Scripting_(XS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tmp"/></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4.png"/><Relationship Id="rId1" Type="http://schemas.microsoft.com/office/2007/relationships/media" Target="../media/media11.mp4"/><Relationship Id="rId2" Type="http://schemas.openxmlformats.org/officeDocument/2006/relationships/video" Target="../media/media11.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mp"/></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hp.net/manual/en/function.filter-input.php" TargetMode="Externa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6.png"/><Relationship Id="rId1" Type="http://schemas.microsoft.com/office/2007/relationships/media" Target="../media/media12.mp4"/><Relationship Id="rId2" Type="http://schemas.openxmlformats.org/officeDocument/2006/relationships/video" Target="../media/media12.mp4"/></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mp"/></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tmp"/></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m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tm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mp4"/><Relationship Id="rId2" Type="http://schemas.openxmlformats.org/officeDocument/2006/relationships/video" Target="../media/media2.mp4"/></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tm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openxmlformats.org/officeDocument/2006/relationships/video" Target="NULL" TargetMode="External"/><Relationship Id="rId2" Type="http://schemas.microsoft.com/office/2007/relationships/media" Target="../media/media3.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NZ" dirty="0" smtClean="0"/>
              <a:t>PHP PR294</a:t>
            </a:r>
            <a:endParaRPr lang="en-NZ" dirty="0"/>
          </a:p>
        </p:txBody>
      </p:sp>
      <p:sp>
        <p:nvSpPr>
          <p:cNvPr id="3" name="Subtitle 2"/>
          <p:cNvSpPr>
            <a:spLocks noGrp="1"/>
          </p:cNvSpPr>
          <p:nvPr>
            <p:ph type="subTitle" idx="1"/>
          </p:nvPr>
        </p:nvSpPr>
        <p:spPr/>
        <p:txBody>
          <a:bodyPr/>
          <a:lstStyle/>
          <a:p>
            <a:r>
              <a:rPr lang="en-NZ" dirty="0" smtClean="0"/>
              <a:t>Live Chat</a:t>
            </a:r>
          </a:p>
          <a:p>
            <a:r>
              <a:rPr lang="en-NZ" dirty="0" smtClean="0"/>
              <a:t>ISAAC MACKLE</a:t>
            </a:r>
            <a:endParaRPr lang="en-NZ" dirty="0"/>
          </a:p>
        </p:txBody>
      </p:sp>
    </p:spTree>
    <p:extLst>
      <p:ext uri="{BB962C8B-B14F-4D97-AF65-F5344CB8AC3E}">
        <p14:creationId xmlns:p14="http://schemas.microsoft.com/office/powerpoint/2010/main" val="28910571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78304"/>
            <a:ext cx="9601200" cy="867870"/>
          </a:xfrm>
        </p:spPr>
        <p:txBody>
          <a:bodyPr/>
          <a:lstStyle/>
          <a:p>
            <a:r>
              <a:rPr lang="en-NZ" dirty="0" err="1" smtClean="0"/>
              <a:t>Behat</a:t>
            </a:r>
            <a:r>
              <a:rPr lang="en-NZ" dirty="0" smtClean="0"/>
              <a:t> Feature #2 – Scenario 1 Code</a:t>
            </a:r>
            <a:endParaRPr lang="en-NZ" dirty="0"/>
          </a:p>
        </p:txBody>
      </p:sp>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9175" y="2185907"/>
            <a:ext cx="3953427" cy="1152686"/>
          </a:xfr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175" y="3433843"/>
            <a:ext cx="9454101" cy="2938680"/>
          </a:xfrm>
          <a:prstGeom prst="rect">
            <a:avLst/>
          </a:prstGeom>
        </p:spPr>
      </p:pic>
      <p:sp>
        <p:nvSpPr>
          <p:cNvPr id="8" name="TextBox 7"/>
          <p:cNvSpPr txBox="1"/>
          <p:nvPr/>
        </p:nvSpPr>
        <p:spPr>
          <a:xfrm>
            <a:off x="5239500" y="2300585"/>
            <a:ext cx="4857750" cy="923330"/>
          </a:xfrm>
          <a:prstGeom prst="rect">
            <a:avLst/>
          </a:prstGeom>
          <a:noFill/>
        </p:spPr>
        <p:txBody>
          <a:bodyPr wrap="square" rtlCol="0">
            <a:spAutoFit/>
          </a:bodyPr>
          <a:lstStyle/>
          <a:p>
            <a:r>
              <a:rPr lang="en-NZ" dirty="0" smtClean="0"/>
              <a:t>The ‘message’ is stored in the database along with the ‘username’ and the ‘community’ that the ‘message’ was inputted in to.</a:t>
            </a:r>
            <a:endParaRPr lang="en-NZ" dirty="0"/>
          </a:p>
        </p:txBody>
      </p:sp>
      <p:sp>
        <p:nvSpPr>
          <p:cNvPr id="9" name="Rectangle 8"/>
          <p:cNvSpPr/>
          <p:nvPr/>
        </p:nvSpPr>
        <p:spPr>
          <a:xfrm>
            <a:off x="910147" y="1896277"/>
            <a:ext cx="1173398" cy="369332"/>
          </a:xfrm>
          <a:prstGeom prst="rect">
            <a:avLst/>
          </a:prstGeom>
        </p:spPr>
        <p:txBody>
          <a:bodyPr wrap="none">
            <a:spAutoFit/>
          </a:bodyPr>
          <a:lstStyle/>
          <a:p>
            <a:r>
              <a:rPr lang="en-NZ" dirty="0" err="1" smtClean="0">
                <a:solidFill>
                  <a:srgbClr val="00B050"/>
                </a:solidFill>
              </a:rPr>
              <a:t>insert.php</a:t>
            </a:r>
            <a:endParaRPr lang="en-NZ" dirty="0">
              <a:solidFill>
                <a:srgbClr val="00B050"/>
              </a:solidFill>
            </a:endParaRPr>
          </a:p>
        </p:txBody>
      </p:sp>
      <p:sp>
        <p:nvSpPr>
          <p:cNvPr id="10" name="Rectangle 9"/>
          <p:cNvSpPr/>
          <p:nvPr/>
        </p:nvSpPr>
        <p:spPr>
          <a:xfrm>
            <a:off x="8815897" y="6003191"/>
            <a:ext cx="1492716" cy="369332"/>
          </a:xfrm>
          <a:prstGeom prst="rect">
            <a:avLst/>
          </a:prstGeom>
        </p:spPr>
        <p:txBody>
          <a:bodyPr wrap="none">
            <a:spAutoFit/>
          </a:bodyPr>
          <a:lstStyle/>
          <a:p>
            <a:r>
              <a:rPr lang="en-NZ" dirty="0" err="1" smtClean="0">
                <a:solidFill>
                  <a:srgbClr val="00B050"/>
                </a:solidFill>
              </a:rPr>
              <a:t>message.php</a:t>
            </a:r>
            <a:endParaRPr lang="en-NZ" dirty="0">
              <a:solidFill>
                <a:srgbClr val="00B050"/>
              </a:solidFill>
            </a:endParaRPr>
          </a:p>
        </p:txBody>
      </p:sp>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3032" y="1109432"/>
            <a:ext cx="4191585" cy="1076475"/>
          </a:xfrm>
          <a:prstGeom prst="rect">
            <a:avLst/>
          </a:prstGeom>
        </p:spPr>
      </p:pic>
      <p:sp>
        <p:nvSpPr>
          <p:cNvPr id="12" name="TextBox 11"/>
          <p:cNvSpPr txBox="1"/>
          <p:nvPr/>
        </p:nvSpPr>
        <p:spPr>
          <a:xfrm>
            <a:off x="2657932" y="6443951"/>
            <a:ext cx="4857750" cy="276999"/>
          </a:xfrm>
          <a:prstGeom prst="rect">
            <a:avLst/>
          </a:prstGeom>
          <a:noFill/>
        </p:spPr>
        <p:txBody>
          <a:bodyPr wrap="square" rtlCol="0">
            <a:spAutoFit/>
          </a:bodyPr>
          <a:lstStyle/>
          <a:p>
            <a:r>
              <a:rPr lang="en-NZ" sz="1200" dirty="0" smtClean="0"/>
              <a:t>This references ‘</a:t>
            </a:r>
            <a:r>
              <a:rPr lang="en-NZ" sz="1200" dirty="0" err="1" smtClean="0"/>
              <a:t>MySQLDB.php</a:t>
            </a:r>
            <a:r>
              <a:rPr lang="en-NZ" sz="1200" dirty="0" smtClean="0"/>
              <a:t>’ that was provided in class</a:t>
            </a:r>
            <a:endParaRPr lang="en-NZ" sz="1200" dirty="0"/>
          </a:p>
        </p:txBody>
      </p:sp>
      <p:cxnSp>
        <p:nvCxnSpPr>
          <p:cNvPr id="14" name="Straight Arrow Connector 13"/>
          <p:cNvCxnSpPr/>
          <p:nvPr/>
        </p:nvCxnSpPr>
        <p:spPr>
          <a:xfrm flipH="1" flipV="1">
            <a:off x="2995888" y="6003191"/>
            <a:ext cx="585512" cy="464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34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78304"/>
            <a:ext cx="9601200" cy="867870"/>
          </a:xfrm>
        </p:spPr>
        <p:txBody>
          <a:bodyPr/>
          <a:lstStyle/>
          <a:p>
            <a:r>
              <a:rPr lang="en-NZ" dirty="0" err="1" smtClean="0"/>
              <a:t>Behat</a:t>
            </a:r>
            <a:r>
              <a:rPr lang="en-NZ" dirty="0" smtClean="0"/>
              <a:t> Feature #2 – Scenario 2 Code</a:t>
            </a:r>
            <a:endParaRPr lang="en-NZ" dirty="0"/>
          </a:p>
        </p:txBody>
      </p:sp>
      <p:sp>
        <p:nvSpPr>
          <p:cNvPr id="8" name="TextBox 7"/>
          <p:cNvSpPr txBox="1"/>
          <p:nvPr/>
        </p:nvSpPr>
        <p:spPr>
          <a:xfrm>
            <a:off x="5449050" y="1595813"/>
            <a:ext cx="6171450" cy="1200329"/>
          </a:xfrm>
          <a:prstGeom prst="rect">
            <a:avLst/>
          </a:prstGeom>
          <a:noFill/>
        </p:spPr>
        <p:txBody>
          <a:bodyPr wrap="square" rtlCol="0">
            <a:spAutoFit/>
          </a:bodyPr>
          <a:lstStyle/>
          <a:p>
            <a:r>
              <a:rPr lang="en-NZ" dirty="0" smtClean="0"/>
              <a:t>The ‘messages’ are retrieved from the database along with the ‘username’ and ‘time’, the ‘date’ is only displayed if it is a new day. The messages are grabbed based on what ‘community’ the user is currently in.</a:t>
            </a:r>
            <a:endParaRPr lang="en-NZ"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281" y="2406637"/>
            <a:ext cx="4029637" cy="371527"/>
          </a:xfrm>
          <a:prstGeom prst="rect">
            <a:avLst/>
          </a:prstGeom>
        </p:spPr>
      </p:pic>
      <p:sp>
        <p:nvSpPr>
          <p:cNvPr id="9" name="Rectangle 8"/>
          <p:cNvSpPr/>
          <p:nvPr/>
        </p:nvSpPr>
        <p:spPr>
          <a:xfrm>
            <a:off x="3653347" y="2519362"/>
            <a:ext cx="1173398" cy="369332"/>
          </a:xfrm>
          <a:prstGeom prst="rect">
            <a:avLst/>
          </a:prstGeom>
        </p:spPr>
        <p:txBody>
          <a:bodyPr wrap="none">
            <a:spAutoFit/>
          </a:bodyPr>
          <a:lstStyle/>
          <a:p>
            <a:r>
              <a:rPr lang="en-NZ" dirty="0" err="1" smtClean="0">
                <a:solidFill>
                  <a:srgbClr val="00B050"/>
                </a:solidFill>
              </a:rPr>
              <a:t>insert.php</a:t>
            </a:r>
            <a:endParaRPr lang="en-NZ" dirty="0">
              <a:solidFill>
                <a:srgbClr val="00B050"/>
              </a:solidFill>
            </a:endParaRP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089" y="3336640"/>
            <a:ext cx="7429913" cy="3365513"/>
          </a:xfrm>
          <a:prstGeom prst="rect">
            <a:avLst/>
          </a:prstGeom>
        </p:spPr>
      </p:pic>
      <p:sp>
        <p:nvSpPr>
          <p:cNvPr id="10" name="Rectangle 9"/>
          <p:cNvSpPr/>
          <p:nvPr/>
        </p:nvSpPr>
        <p:spPr>
          <a:xfrm>
            <a:off x="6501322" y="6295765"/>
            <a:ext cx="1492716" cy="369332"/>
          </a:xfrm>
          <a:prstGeom prst="rect">
            <a:avLst/>
          </a:prstGeom>
        </p:spPr>
        <p:txBody>
          <a:bodyPr wrap="none">
            <a:spAutoFit/>
          </a:bodyPr>
          <a:lstStyle/>
          <a:p>
            <a:r>
              <a:rPr lang="en-NZ" dirty="0" err="1" smtClean="0">
                <a:solidFill>
                  <a:srgbClr val="00B050"/>
                </a:solidFill>
              </a:rPr>
              <a:t>message.php</a:t>
            </a:r>
            <a:endParaRPr lang="en-NZ" dirty="0">
              <a:solidFill>
                <a:srgbClr val="00B050"/>
              </a:solidFill>
            </a:endParaRPr>
          </a:p>
        </p:txBody>
      </p:sp>
    </p:spTree>
    <p:extLst>
      <p:ext uri="{BB962C8B-B14F-4D97-AF65-F5344CB8AC3E}">
        <p14:creationId xmlns:p14="http://schemas.microsoft.com/office/powerpoint/2010/main" val="38045930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78304"/>
            <a:ext cx="9601200" cy="867870"/>
          </a:xfrm>
        </p:spPr>
        <p:txBody>
          <a:bodyPr/>
          <a:lstStyle/>
          <a:p>
            <a:r>
              <a:rPr lang="en-NZ" dirty="0" err="1" smtClean="0"/>
              <a:t>Behat</a:t>
            </a:r>
            <a:r>
              <a:rPr lang="en-NZ" dirty="0" smtClean="0"/>
              <a:t> Feature #3 </a:t>
            </a:r>
            <a:endParaRPr lang="en-NZ" dirty="0"/>
          </a:p>
        </p:txBody>
      </p:sp>
      <p:sp>
        <p:nvSpPr>
          <p:cNvPr id="3" name="Content Placeholder 2"/>
          <p:cNvSpPr>
            <a:spLocks noGrp="1"/>
          </p:cNvSpPr>
          <p:nvPr>
            <p:ph idx="1"/>
          </p:nvPr>
        </p:nvSpPr>
        <p:spPr>
          <a:xfrm>
            <a:off x="1371600" y="1246174"/>
            <a:ext cx="10402312" cy="4621226"/>
          </a:xfrm>
        </p:spPr>
        <p:txBody>
          <a:bodyPr>
            <a:normAutofit fontScale="92500" lnSpcReduction="10000"/>
          </a:bodyPr>
          <a:lstStyle/>
          <a:p>
            <a:pPr marL="0" indent="0">
              <a:buNone/>
            </a:pPr>
            <a:r>
              <a:rPr lang="en-NZ" dirty="0"/>
              <a:t>Feature #3: </a:t>
            </a:r>
            <a:r>
              <a:rPr lang="en-NZ" b="1" dirty="0"/>
              <a:t>Live updating </a:t>
            </a:r>
            <a:r>
              <a:rPr lang="en-NZ" b="1" dirty="0" smtClean="0"/>
              <a:t>chat</a:t>
            </a:r>
            <a:r>
              <a:rPr lang="en-NZ" dirty="0"/>
              <a:t/>
            </a:r>
            <a:br>
              <a:rPr lang="en-NZ" dirty="0"/>
            </a:br>
            <a:r>
              <a:rPr lang="en-NZ" dirty="0" smtClean="0"/>
              <a:t>	In </a:t>
            </a:r>
            <a:r>
              <a:rPr lang="en-NZ" dirty="0"/>
              <a:t>order to chat to others </a:t>
            </a:r>
            <a:r>
              <a:rPr lang="en-NZ" dirty="0" smtClean="0"/>
              <a:t>online</a:t>
            </a:r>
            <a:br>
              <a:rPr lang="en-NZ" dirty="0" smtClean="0"/>
            </a:br>
            <a:r>
              <a:rPr lang="en-NZ" dirty="0" smtClean="0"/>
              <a:t>	As </a:t>
            </a:r>
            <a:r>
              <a:rPr lang="en-NZ" dirty="0"/>
              <a:t>a </a:t>
            </a:r>
            <a:r>
              <a:rPr lang="en-NZ" dirty="0" smtClean="0"/>
              <a:t>User</a:t>
            </a:r>
            <a:br>
              <a:rPr lang="en-NZ" dirty="0" smtClean="0"/>
            </a:br>
            <a:r>
              <a:rPr lang="en-NZ" dirty="0" smtClean="0"/>
              <a:t>	I </a:t>
            </a:r>
            <a:r>
              <a:rPr lang="en-NZ" dirty="0"/>
              <a:t>need to be able to send and view messages on a web page that is updated live</a:t>
            </a:r>
            <a:r>
              <a:rPr lang="en-NZ" dirty="0" smtClean="0"/>
              <a:t>.</a:t>
            </a:r>
          </a:p>
          <a:p>
            <a:pPr marL="0" indent="0">
              <a:buNone/>
            </a:pPr>
            <a:endParaRPr lang="en-NZ" dirty="0"/>
          </a:p>
          <a:p>
            <a:pPr marL="0" indent="0">
              <a:buNone/>
            </a:pPr>
            <a:r>
              <a:rPr lang="en-NZ" b="1" dirty="0"/>
              <a:t>Scenario:</a:t>
            </a:r>
            <a:r>
              <a:rPr lang="en-NZ" dirty="0"/>
              <a:t> Sending a message to the web page and another user’s web browser is updated to show the message. Live</a:t>
            </a:r>
            <a:r>
              <a:rPr lang="en-NZ" dirty="0" smtClean="0"/>
              <a:t>.</a:t>
            </a:r>
            <a:br>
              <a:rPr lang="en-NZ" dirty="0" smtClean="0"/>
            </a:br>
            <a:r>
              <a:rPr lang="en-NZ" dirty="0"/>
              <a:t>	</a:t>
            </a:r>
            <a:r>
              <a:rPr lang="en-NZ" b="1" dirty="0"/>
              <a:t>Given</a:t>
            </a:r>
            <a:r>
              <a:rPr lang="en-NZ" dirty="0"/>
              <a:t> that the web page updates the messages sent to it </a:t>
            </a:r>
            <a:r>
              <a:rPr lang="en-NZ" dirty="0" smtClean="0"/>
              <a:t>live</a:t>
            </a:r>
            <a:br>
              <a:rPr lang="en-NZ" dirty="0" smtClean="0"/>
            </a:br>
            <a:r>
              <a:rPr lang="en-NZ" dirty="0"/>
              <a:t>	</a:t>
            </a:r>
            <a:r>
              <a:rPr lang="en-NZ" b="1" dirty="0"/>
              <a:t>And</a:t>
            </a:r>
            <a:r>
              <a:rPr lang="en-NZ" dirty="0"/>
              <a:t> both I and the other user are viewing the web </a:t>
            </a:r>
            <a:r>
              <a:rPr lang="en-NZ" dirty="0" smtClean="0"/>
              <a:t>page</a:t>
            </a:r>
            <a:br>
              <a:rPr lang="en-NZ" dirty="0" smtClean="0"/>
            </a:br>
            <a:r>
              <a:rPr lang="en-NZ" dirty="0"/>
              <a:t>	</a:t>
            </a:r>
            <a:r>
              <a:rPr lang="en-NZ" b="1" dirty="0"/>
              <a:t>When</a:t>
            </a:r>
            <a:r>
              <a:rPr lang="en-NZ" dirty="0"/>
              <a:t> I send a </a:t>
            </a:r>
            <a:r>
              <a:rPr lang="en-NZ" dirty="0" smtClean="0"/>
              <a:t>message</a:t>
            </a:r>
            <a:br>
              <a:rPr lang="en-NZ" dirty="0" smtClean="0"/>
            </a:br>
            <a:r>
              <a:rPr lang="en-NZ" dirty="0"/>
              <a:t>	</a:t>
            </a:r>
            <a:r>
              <a:rPr lang="en-NZ" b="1" dirty="0"/>
              <a:t>Then</a:t>
            </a:r>
            <a:r>
              <a:rPr lang="en-NZ" dirty="0"/>
              <a:t> the other user’s browser will be updated to display my message</a:t>
            </a:r>
            <a:r>
              <a:rPr lang="en-NZ" dirty="0" smtClean="0"/>
              <a:t>.</a:t>
            </a:r>
            <a:r>
              <a:rPr lang="en-NZ" dirty="0"/>
              <a:t> </a:t>
            </a:r>
          </a:p>
          <a:p>
            <a:pPr marL="0" indent="0">
              <a:buNone/>
            </a:pPr>
            <a:r>
              <a:rPr lang="en-NZ" b="1" dirty="0"/>
              <a:t>Scenario: </a:t>
            </a:r>
            <a:r>
              <a:rPr lang="en-NZ" dirty="0"/>
              <a:t>Viewing a live message another user has sent</a:t>
            </a:r>
            <a:r>
              <a:rPr lang="en-NZ" dirty="0" smtClean="0"/>
              <a:t>.</a:t>
            </a:r>
            <a:br>
              <a:rPr lang="en-NZ" dirty="0" smtClean="0"/>
            </a:br>
            <a:r>
              <a:rPr lang="en-NZ" dirty="0"/>
              <a:t>	</a:t>
            </a:r>
            <a:r>
              <a:rPr lang="en-NZ" b="1" dirty="0"/>
              <a:t>Given</a:t>
            </a:r>
            <a:r>
              <a:rPr lang="en-NZ" dirty="0"/>
              <a:t> the web page updates messages sent to it </a:t>
            </a:r>
            <a:r>
              <a:rPr lang="en-NZ" dirty="0" smtClean="0"/>
              <a:t>live</a:t>
            </a:r>
            <a:br>
              <a:rPr lang="en-NZ" dirty="0" smtClean="0"/>
            </a:br>
            <a:r>
              <a:rPr lang="en-NZ" dirty="0"/>
              <a:t>	</a:t>
            </a:r>
            <a:r>
              <a:rPr lang="en-NZ" b="1" dirty="0"/>
              <a:t>And</a:t>
            </a:r>
            <a:r>
              <a:rPr lang="en-NZ" dirty="0"/>
              <a:t> I am viewing the web </a:t>
            </a:r>
            <a:r>
              <a:rPr lang="en-NZ" dirty="0" smtClean="0"/>
              <a:t>page</a:t>
            </a:r>
            <a:br>
              <a:rPr lang="en-NZ" dirty="0" smtClean="0"/>
            </a:br>
            <a:r>
              <a:rPr lang="en-NZ" dirty="0"/>
              <a:t>	</a:t>
            </a:r>
            <a:r>
              <a:rPr lang="en-NZ" b="1" dirty="0"/>
              <a:t>When</a:t>
            </a:r>
            <a:r>
              <a:rPr lang="en-NZ" dirty="0"/>
              <a:t> another user sends a message to the web </a:t>
            </a:r>
            <a:r>
              <a:rPr lang="en-NZ" dirty="0" smtClean="0"/>
              <a:t>page</a:t>
            </a:r>
            <a:br>
              <a:rPr lang="en-NZ" dirty="0" smtClean="0"/>
            </a:br>
            <a:r>
              <a:rPr lang="en-NZ" dirty="0"/>
              <a:t>	</a:t>
            </a:r>
            <a:r>
              <a:rPr lang="en-NZ" b="1" dirty="0"/>
              <a:t>Then</a:t>
            </a:r>
            <a:r>
              <a:rPr lang="en-NZ" dirty="0"/>
              <a:t> their message is immediately displayed for me to see live.</a:t>
            </a:r>
          </a:p>
          <a:p>
            <a:endParaRPr lang="en-NZ" dirty="0"/>
          </a:p>
        </p:txBody>
      </p:sp>
    </p:spTree>
    <p:extLst>
      <p:ext uri="{BB962C8B-B14F-4D97-AF65-F5344CB8AC3E}">
        <p14:creationId xmlns:p14="http://schemas.microsoft.com/office/powerpoint/2010/main" val="33834574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78304"/>
            <a:ext cx="9601200" cy="867870"/>
          </a:xfrm>
        </p:spPr>
        <p:txBody>
          <a:bodyPr/>
          <a:lstStyle/>
          <a:p>
            <a:r>
              <a:rPr lang="en-NZ" dirty="0" err="1" smtClean="0"/>
              <a:t>Behat</a:t>
            </a:r>
            <a:r>
              <a:rPr lang="en-NZ" dirty="0" smtClean="0"/>
              <a:t> Feature #3 – Demo Video</a:t>
            </a:r>
            <a:endParaRPr lang="en-NZ" dirty="0"/>
          </a:p>
        </p:txBody>
      </p:sp>
      <p:pic>
        <p:nvPicPr>
          <p:cNvPr id="6" name="5B476E7">
            <a:hlinkClick r:id="" action="ppaction://media"/>
          </p:cNvPr>
          <p:cNvPicPr>
            <a:picLocks noChangeAspect="1"/>
          </p:cNvPicPr>
          <p:nvPr>
            <a:videoFile r:link="rId1"/>
            <p:extLst>
              <p:ext uri="{DAA4B4D4-6D71-4841-9C94-3DE7FCFB9230}">
                <p14:media xmlns:p14="http://schemas.microsoft.com/office/powerpoint/2010/main" r:embed="rId2">
                  <p14:trim st="29201" end="10517"/>
                </p14:media>
              </p:ext>
            </p:extLst>
          </p:nvPr>
        </p:nvPicPr>
        <p:blipFill rotWithShape="1">
          <a:blip r:embed="rId4"/>
          <a:srcRect b="34531"/>
          <a:stretch/>
        </p:blipFill>
        <p:spPr>
          <a:xfrm>
            <a:off x="1676399" y="1936581"/>
            <a:ext cx="9599493" cy="3178344"/>
          </a:xfrm>
          <a:prstGeom prst="rect">
            <a:avLst/>
          </a:prstGeom>
        </p:spPr>
      </p:pic>
    </p:spTree>
    <p:extLst>
      <p:ext uri="{BB962C8B-B14F-4D97-AF65-F5344CB8AC3E}">
        <p14:creationId xmlns:p14="http://schemas.microsoft.com/office/powerpoint/2010/main" val="10265729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78304"/>
            <a:ext cx="9601200" cy="867870"/>
          </a:xfrm>
        </p:spPr>
        <p:txBody>
          <a:bodyPr/>
          <a:lstStyle/>
          <a:p>
            <a:r>
              <a:rPr lang="en-NZ" dirty="0" err="1" smtClean="0"/>
              <a:t>Behat</a:t>
            </a:r>
            <a:r>
              <a:rPr lang="en-NZ" dirty="0" smtClean="0"/>
              <a:t> Feature #3 – Scenario 1+2 Code</a:t>
            </a:r>
            <a:endParaRPr lang="en-NZ"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322499"/>
            <a:ext cx="4877183" cy="1515652"/>
          </a:xfrm>
          <a:prstGeom prst="rect">
            <a:avLst/>
          </a:prstGeom>
        </p:spPr>
      </p:pic>
      <p:sp>
        <p:nvSpPr>
          <p:cNvPr id="5" name="Rectangle 4"/>
          <p:cNvSpPr/>
          <p:nvPr/>
        </p:nvSpPr>
        <p:spPr>
          <a:xfrm>
            <a:off x="4477144" y="3468819"/>
            <a:ext cx="1600118" cy="369332"/>
          </a:xfrm>
          <a:prstGeom prst="rect">
            <a:avLst/>
          </a:prstGeom>
        </p:spPr>
        <p:txBody>
          <a:bodyPr wrap="none">
            <a:spAutoFit/>
          </a:bodyPr>
          <a:lstStyle/>
          <a:p>
            <a:r>
              <a:rPr lang="en-NZ" dirty="0" err="1" smtClean="0">
                <a:solidFill>
                  <a:srgbClr val="00B050"/>
                </a:solidFill>
              </a:rPr>
              <a:t>MyChatEn.php</a:t>
            </a:r>
            <a:endParaRPr lang="en-NZ" dirty="0">
              <a:solidFill>
                <a:srgbClr val="00B050"/>
              </a:solidFill>
            </a:endParaRPr>
          </a:p>
        </p:txBody>
      </p:sp>
      <p:sp>
        <p:nvSpPr>
          <p:cNvPr id="6" name="TextBox 5"/>
          <p:cNvSpPr txBox="1"/>
          <p:nvPr/>
        </p:nvSpPr>
        <p:spPr>
          <a:xfrm>
            <a:off x="6248783" y="2268490"/>
            <a:ext cx="5428867" cy="1200329"/>
          </a:xfrm>
          <a:prstGeom prst="rect">
            <a:avLst/>
          </a:prstGeom>
          <a:noFill/>
        </p:spPr>
        <p:txBody>
          <a:bodyPr wrap="square" rtlCol="0">
            <a:spAutoFit/>
          </a:bodyPr>
          <a:lstStyle/>
          <a:p>
            <a:r>
              <a:rPr lang="en-NZ" dirty="0" smtClean="0"/>
              <a:t>The ‘</a:t>
            </a:r>
            <a:r>
              <a:rPr lang="en-NZ" dirty="0" err="1" smtClean="0"/>
              <a:t>chatlogs</a:t>
            </a:r>
            <a:r>
              <a:rPr lang="en-NZ" dirty="0" smtClean="0"/>
              <a:t>’ class is refreshed every 2 seconds as it loads ‘</a:t>
            </a:r>
            <a:r>
              <a:rPr lang="en-NZ" dirty="0" err="1" smtClean="0"/>
              <a:t>logs.php</a:t>
            </a:r>
            <a:r>
              <a:rPr lang="en-NZ" dirty="0" smtClean="0"/>
              <a:t>’ which is a file that calls ‘</a:t>
            </a:r>
            <a:r>
              <a:rPr lang="en-NZ" dirty="0" err="1" smtClean="0"/>
              <a:t>getMessages</a:t>
            </a:r>
            <a:r>
              <a:rPr lang="en-NZ" dirty="0" smtClean="0"/>
              <a:t>()’, and will look like it is updated when a new message has been sent</a:t>
            </a:r>
            <a:endParaRPr lang="en-NZ" dirty="0"/>
          </a:p>
        </p:txBody>
      </p:sp>
      <p:sp>
        <p:nvSpPr>
          <p:cNvPr id="7" name="Rectangle 6"/>
          <p:cNvSpPr/>
          <p:nvPr/>
        </p:nvSpPr>
        <p:spPr>
          <a:xfrm>
            <a:off x="1519237" y="2400300"/>
            <a:ext cx="4729546" cy="514350"/>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4300479"/>
            <a:ext cx="4277322" cy="828791"/>
          </a:xfrm>
          <a:prstGeom prst="rect">
            <a:avLst/>
          </a:prstGeom>
        </p:spPr>
      </p:pic>
      <p:sp>
        <p:nvSpPr>
          <p:cNvPr id="9" name="Rectangle 8"/>
          <p:cNvSpPr/>
          <p:nvPr/>
        </p:nvSpPr>
        <p:spPr>
          <a:xfrm>
            <a:off x="4172344" y="4782426"/>
            <a:ext cx="1008609" cy="369332"/>
          </a:xfrm>
          <a:prstGeom prst="rect">
            <a:avLst/>
          </a:prstGeom>
        </p:spPr>
        <p:txBody>
          <a:bodyPr wrap="none">
            <a:spAutoFit/>
          </a:bodyPr>
          <a:lstStyle/>
          <a:p>
            <a:r>
              <a:rPr lang="en-NZ" dirty="0" err="1" smtClean="0">
                <a:solidFill>
                  <a:srgbClr val="00B050"/>
                </a:solidFill>
              </a:rPr>
              <a:t>logs.php</a:t>
            </a:r>
            <a:endParaRPr lang="en-NZ" dirty="0">
              <a:solidFill>
                <a:srgbClr val="00B050"/>
              </a:solidFill>
            </a:endParaRPr>
          </a:p>
        </p:txBody>
      </p:sp>
    </p:spTree>
    <p:extLst>
      <p:ext uri="{BB962C8B-B14F-4D97-AF65-F5344CB8AC3E}">
        <p14:creationId xmlns:p14="http://schemas.microsoft.com/office/powerpoint/2010/main" val="37800938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78304"/>
            <a:ext cx="9601200" cy="867870"/>
          </a:xfrm>
        </p:spPr>
        <p:txBody>
          <a:bodyPr/>
          <a:lstStyle/>
          <a:p>
            <a:r>
              <a:rPr lang="en-NZ" dirty="0" err="1" smtClean="0"/>
              <a:t>Behat</a:t>
            </a:r>
            <a:r>
              <a:rPr lang="en-NZ" dirty="0" smtClean="0"/>
              <a:t> Feature #4 </a:t>
            </a:r>
            <a:endParaRPr lang="en-NZ" dirty="0"/>
          </a:p>
        </p:txBody>
      </p:sp>
      <p:sp>
        <p:nvSpPr>
          <p:cNvPr id="3" name="Content Placeholder 2"/>
          <p:cNvSpPr>
            <a:spLocks noGrp="1"/>
          </p:cNvSpPr>
          <p:nvPr>
            <p:ph idx="1"/>
          </p:nvPr>
        </p:nvSpPr>
        <p:spPr>
          <a:xfrm>
            <a:off x="1371600" y="1246174"/>
            <a:ext cx="10402312" cy="4621226"/>
          </a:xfrm>
        </p:spPr>
        <p:txBody>
          <a:bodyPr>
            <a:normAutofit fontScale="92500" lnSpcReduction="20000"/>
          </a:bodyPr>
          <a:lstStyle/>
          <a:p>
            <a:pPr marL="0" indent="0">
              <a:buNone/>
            </a:pPr>
            <a:r>
              <a:rPr lang="en-NZ" dirty="0"/>
              <a:t>Feature #4: </a:t>
            </a:r>
            <a:r>
              <a:rPr lang="en-NZ" b="1" dirty="0"/>
              <a:t>Chat </a:t>
            </a:r>
            <a:r>
              <a:rPr lang="en-NZ" b="1" dirty="0" smtClean="0"/>
              <a:t>History</a:t>
            </a:r>
            <a:r>
              <a:rPr lang="en-NZ" dirty="0"/>
              <a:t/>
            </a:r>
            <a:br>
              <a:rPr lang="en-NZ" dirty="0"/>
            </a:br>
            <a:r>
              <a:rPr lang="en-NZ" dirty="0" smtClean="0"/>
              <a:t>	In </a:t>
            </a:r>
            <a:r>
              <a:rPr lang="en-NZ" dirty="0"/>
              <a:t>order to view past </a:t>
            </a:r>
            <a:r>
              <a:rPr lang="en-NZ" dirty="0" smtClean="0"/>
              <a:t>messages</a:t>
            </a:r>
            <a:br>
              <a:rPr lang="en-NZ" dirty="0" smtClean="0"/>
            </a:br>
            <a:r>
              <a:rPr lang="en-NZ" dirty="0"/>
              <a:t>	As a </a:t>
            </a:r>
            <a:r>
              <a:rPr lang="en-NZ" dirty="0" smtClean="0"/>
              <a:t>User</a:t>
            </a:r>
            <a:br>
              <a:rPr lang="en-NZ" dirty="0" smtClean="0"/>
            </a:br>
            <a:r>
              <a:rPr lang="en-NZ" dirty="0"/>
              <a:t>	I need to be able to have historical messages stored and then displayed to me</a:t>
            </a:r>
          </a:p>
          <a:p>
            <a:pPr marL="0" indent="0">
              <a:buNone/>
            </a:pPr>
            <a:r>
              <a:rPr lang="en-NZ" dirty="0"/>
              <a:t> </a:t>
            </a:r>
          </a:p>
          <a:p>
            <a:pPr marL="0" indent="0">
              <a:buNone/>
            </a:pPr>
            <a:r>
              <a:rPr lang="en-NZ" b="1" dirty="0"/>
              <a:t>Scenario:</a:t>
            </a:r>
            <a:r>
              <a:rPr lang="en-NZ" dirty="0"/>
              <a:t> Messages are stored chronologically in the database to preserve a historically accurate order of events</a:t>
            </a:r>
            <a:r>
              <a:rPr lang="en-NZ" dirty="0" smtClean="0"/>
              <a:t>.</a:t>
            </a:r>
            <a:br>
              <a:rPr lang="en-NZ" dirty="0" smtClean="0"/>
            </a:br>
            <a:r>
              <a:rPr lang="en-NZ" dirty="0"/>
              <a:t>	</a:t>
            </a:r>
            <a:r>
              <a:rPr lang="en-NZ" b="1" dirty="0"/>
              <a:t>Given</a:t>
            </a:r>
            <a:r>
              <a:rPr lang="en-NZ" dirty="0"/>
              <a:t> that a message is stored in a </a:t>
            </a:r>
            <a:r>
              <a:rPr lang="en-NZ" dirty="0" smtClean="0"/>
              <a:t>database</a:t>
            </a:r>
            <a:br>
              <a:rPr lang="en-NZ" dirty="0" smtClean="0"/>
            </a:br>
            <a:r>
              <a:rPr lang="en-NZ" dirty="0"/>
              <a:t>	</a:t>
            </a:r>
            <a:r>
              <a:rPr lang="en-NZ" b="1" dirty="0"/>
              <a:t>And</a:t>
            </a:r>
            <a:r>
              <a:rPr lang="en-NZ" dirty="0"/>
              <a:t> a timestamp is added to the </a:t>
            </a:r>
            <a:r>
              <a:rPr lang="en-NZ" dirty="0" smtClean="0"/>
              <a:t>message</a:t>
            </a:r>
            <a:br>
              <a:rPr lang="en-NZ" dirty="0" smtClean="0"/>
            </a:br>
            <a:r>
              <a:rPr lang="en-NZ" dirty="0"/>
              <a:t>	</a:t>
            </a:r>
            <a:r>
              <a:rPr lang="en-NZ" b="1" dirty="0"/>
              <a:t>When</a:t>
            </a:r>
            <a:r>
              <a:rPr lang="en-NZ" dirty="0"/>
              <a:t> multiple messages are stored in the </a:t>
            </a:r>
            <a:r>
              <a:rPr lang="en-NZ" dirty="0" smtClean="0"/>
              <a:t>database</a:t>
            </a:r>
            <a:br>
              <a:rPr lang="en-NZ" dirty="0" smtClean="0"/>
            </a:br>
            <a:r>
              <a:rPr lang="en-NZ" dirty="0"/>
              <a:t>	</a:t>
            </a:r>
            <a:r>
              <a:rPr lang="en-NZ" b="1" dirty="0"/>
              <a:t>Then</a:t>
            </a:r>
            <a:r>
              <a:rPr lang="en-NZ" dirty="0"/>
              <a:t> they are kept in chronological order</a:t>
            </a:r>
            <a:r>
              <a:rPr lang="en-NZ" dirty="0" smtClean="0"/>
              <a:t>.</a:t>
            </a:r>
            <a:r>
              <a:rPr lang="en-NZ" dirty="0"/>
              <a:t> </a:t>
            </a:r>
          </a:p>
          <a:p>
            <a:pPr marL="0" indent="0">
              <a:buNone/>
            </a:pPr>
            <a:r>
              <a:rPr lang="en-NZ" b="1" dirty="0"/>
              <a:t>Scenario:</a:t>
            </a:r>
            <a:r>
              <a:rPr lang="en-NZ" dirty="0"/>
              <a:t> Other users have previously sent messages to the web page and I can view them at a later time to keep up to date with the web page’s community</a:t>
            </a:r>
            <a:r>
              <a:rPr lang="en-NZ" dirty="0" smtClean="0"/>
              <a:t>.</a:t>
            </a:r>
            <a:br>
              <a:rPr lang="en-NZ" dirty="0" smtClean="0"/>
            </a:br>
            <a:r>
              <a:rPr lang="en-NZ" dirty="0"/>
              <a:t>	</a:t>
            </a:r>
            <a:r>
              <a:rPr lang="en-NZ" b="1" dirty="0"/>
              <a:t>Given</a:t>
            </a:r>
            <a:r>
              <a:rPr lang="en-NZ" dirty="0"/>
              <a:t> users have previously sent messages to the web </a:t>
            </a:r>
            <a:r>
              <a:rPr lang="en-NZ" dirty="0" smtClean="0"/>
              <a:t>page</a:t>
            </a:r>
            <a:br>
              <a:rPr lang="en-NZ" dirty="0" smtClean="0"/>
            </a:br>
            <a:r>
              <a:rPr lang="en-NZ" dirty="0"/>
              <a:t>	</a:t>
            </a:r>
            <a:r>
              <a:rPr lang="en-NZ" b="1" dirty="0"/>
              <a:t>When</a:t>
            </a:r>
            <a:r>
              <a:rPr lang="en-NZ" dirty="0"/>
              <a:t> I visit the web </a:t>
            </a:r>
            <a:r>
              <a:rPr lang="en-NZ" dirty="0" smtClean="0"/>
              <a:t>page</a:t>
            </a:r>
            <a:br>
              <a:rPr lang="en-NZ" dirty="0" smtClean="0"/>
            </a:br>
            <a:r>
              <a:rPr lang="en-NZ" dirty="0"/>
              <a:t>	</a:t>
            </a:r>
            <a:r>
              <a:rPr lang="en-NZ" b="1" dirty="0"/>
              <a:t>Then</a:t>
            </a:r>
            <a:r>
              <a:rPr lang="en-NZ" dirty="0"/>
              <a:t> the past messages that the other users have sent are </a:t>
            </a:r>
            <a:r>
              <a:rPr lang="en-NZ" dirty="0" smtClean="0"/>
              <a:t>displayed</a:t>
            </a:r>
            <a:br>
              <a:rPr lang="en-NZ" dirty="0" smtClean="0"/>
            </a:br>
            <a:r>
              <a:rPr lang="en-NZ" dirty="0"/>
              <a:t>	</a:t>
            </a:r>
            <a:r>
              <a:rPr lang="en-NZ" b="1" dirty="0"/>
              <a:t>And</a:t>
            </a:r>
            <a:r>
              <a:rPr lang="en-NZ" dirty="0"/>
              <a:t> I can catch up on what has been going on in the web page’s community.</a:t>
            </a:r>
          </a:p>
          <a:p>
            <a:endParaRPr lang="en-NZ" dirty="0"/>
          </a:p>
        </p:txBody>
      </p:sp>
    </p:spTree>
    <p:extLst>
      <p:ext uri="{BB962C8B-B14F-4D97-AF65-F5344CB8AC3E}">
        <p14:creationId xmlns:p14="http://schemas.microsoft.com/office/powerpoint/2010/main" val="13829865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78304"/>
            <a:ext cx="9601200" cy="867870"/>
          </a:xfrm>
        </p:spPr>
        <p:txBody>
          <a:bodyPr/>
          <a:lstStyle/>
          <a:p>
            <a:r>
              <a:rPr lang="en-NZ" dirty="0" err="1" smtClean="0"/>
              <a:t>Behat</a:t>
            </a:r>
            <a:r>
              <a:rPr lang="en-NZ" dirty="0" smtClean="0"/>
              <a:t> Feature #4 – Demo Video</a:t>
            </a:r>
            <a:endParaRPr lang="en-NZ" dirty="0"/>
          </a:p>
        </p:txBody>
      </p:sp>
      <p:pic>
        <p:nvPicPr>
          <p:cNvPr id="4" name="BF8F03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9531" r="11093" b="35324"/>
          <a:stretch/>
        </p:blipFill>
        <p:spPr>
          <a:xfrm>
            <a:off x="1524000" y="1698625"/>
            <a:ext cx="9677400" cy="3987800"/>
          </a:xfrm>
          <a:prstGeom prst="rect">
            <a:avLst/>
          </a:prstGeom>
        </p:spPr>
      </p:pic>
    </p:spTree>
    <p:extLst>
      <p:ext uri="{BB962C8B-B14F-4D97-AF65-F5344CB8AC3E}">
        <p14:creationId xmlns:p14="http://schemas.microsoft.com/office/powerpoint/2010/main" val="41832229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78304"/>
            <a:ext cx="9601200" cy="867870"/>
          </a:xfrm>
        </p:spPr>
        <p:txBody>
          <a:bodyPr/>
          <a:lstStyle/>
          <a:p>
            <a:r>
              <a:rPr lang="en-NZ" dirty="0" err="1" smtClean="0"/>
              <a:t>Behat</a:t>
            </a:r>
            <a:r>
              <a:rPr lang="en-NZ" dirty="0" smtClean="0"/>
              <a:t> Feature #4 – Scenario 1+2 Code</a:t>
            </a:r>
            <a:endParaRPr lang="en-NZ"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892" y="5495853"/>
            <a:ext cx="10317015" cy="1028844"/>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892" y="3909909"/>
            <a:ext cx="7201905" cy="1476581"/>
          </a:xfrm>
          <a:prstGeom prst="rect">
            <a:avLst/>
          </a:prstGeom>
        </p:spPr>
      </p:pic>
      <p:sp>
        <p:nvSpPr>
          <p:cNvPr id="6" name="TextBox 5"/>
          <p:cNvSpPr txBox="1"/>
          <p:nvPr/>
        </p:nvSpPr>
        <p:spPr>
          <a:xfrm>
            <a:off x="1089892" y="2097040"/>
            <a:ext cx="5428867" cy="1477328"/>
          </a:xfrm>
          <a:prstGeom prst="rect">
            <a:avLst/>
          </a:prstGeom>
          <a:noFill/>
        </p:spPr>
        <p:txBody>
          <a:bodyPr wrap="square" rtlCol="0">
            <a:spAutoFit/>
          </a:bodyPr>
          <a:lstStyle/>
          <a:p>
            <a:r>
              <a:rPr lang="en-NZ" dirty="0" smtClean="0"/>
              <a:t>The messages are stored in the table with the ‘</a:t>
            </a:r>
            <a:r>
              <a:rPr lang="en-NZ" dirty="0" err="1" smtClean="0"/>
              <a:t>current_timestamp</a:t>
            </a:r>
            <a:r>
              <a:rPr lang="en-NZ" dirty="0" smtClean="0"/>
              <a:t>’ that the message was added at. This notifies the user when the message was sent. The ‘date’ is also displayed above all the messages that were sent on that day.</a:t>
            </a:r>
            <a:endParaRPr lang="en-NZ" dirty="0"/>
          </a:p>
        </p:txBody>
      </p:sp>
      <p:sp>
        <p:nvSpPr>
          <p:cNvPr id="7" name="Rectangle 6"/>
          <p:cNvSpPr/>
          <p:nvPr/>
        </p:nvSpPr>
        <p:spPr>
          <a:xfrm>
            <a:off x="7398144" y="3800546"/>
            <a:ext cx="1093569" cy="369332"/>
          </a:xfrm>
          <a:prstGeom prst="rect">
            <a:avLst/>
          </a:prstGeom>
        </p:spPr>
        <p:txBody>
          <a:bodyPr wrap="none">
            <a:spAutoFit/>
          </a:bodyPr>
          <a:lstStyle/>
          <a:p>
            <a:r>
              <a:rPr lang="en-NZ" dirty="0" err="1" smtClean="0">
                <a:solidFill>
                  <a:srgbClr val="00B050"/>
                </a:solidFill>
              </a:rPr>
              <a:t>build.php</a:t>
            </a:r>
            <a:endParaRPr lang="en-NZ" dirty="0">
              <a:solidFill>
                <a:srgbClr val="00B050"/>
              </a:solidFill>
            </a:endParaRPr>
          </a:p>
        </p:txBody>
      </p:sp>
      <p:sp>
        <p:nvSpPr>
          <p:cNvPr id="8" name="Rectangle 7"/>
          <p:cNvSpPr/>
          <p:nvPr/>
        </p:nvSpPr>
        <p:spPr>
          <a:xfrm>
            <a:off x="9914191" y="6152262"/>
            <a:ext cx="1492716" cy="369332"/>
          </a:xfrm>
          <a:prstGeom prst="rect">
            <a:avLst/>
          </a:prstGeom>
        </p:spPr>
        <p:txBody>
          <a:bodyPr wrap="none">
            <a:spAutoFit/>
          </a:bodyPr>
          <a:lstStyle/>
          <a:p>
            <a:r>
              <a:rPr lang="en-NZ" dirty="0" err="1" smtClean="0">
                <a:solidFill>
                  <a:srgbClr val="00B050"/>
                </a:solidFill>
              </a:rPr>
              <a:t>message.php</a:t>
            </a:r>
            <a:endParaRPr lang="en-NZ" dirty="0">
              <a:solidFill>
                <a:srgbClr val="00B050"/>
              </a:solidFill>
            </a:endParaRPr>
          </a:p>
        </p:txBody>
      </p:sp>
    </p:spTree>
    <p:extLst>
      <p:ext uri="{BB962C8B-B14F-4D97-AF65-F5344CB8AC3E}">
        <p14:creationId xmlns:p14="http://schemas.microsoft.com/office/powerpoint/2010/main" val="19972925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NZ" dirty="0" smtClean="0"/>
              <a:t>Configurable Communities</a:t>
            </a:r>
            <a:endParaRPr lang="en-NZ" dirty="0"/>
          </a:p>
        </p:txBody>
      </p:sp>
      <p:sp>
        <p:nvSpPr>
          <p:cNvPr id="5" name="Subtitle 4"/>
          <p:cNvSpPr>
            <a:spLocks noGrp="1"/>
          </p:cNvSpPr>
          <p:nvPr>
            <p:ph type="subTitle" idx="1"/>
          </p:nvPr>
        </p:nvSpPr>
        <p:spPr/>
        <p:txBody>
          <a:bodyPr/>
          <a:lstStyle/>
          <a:p>
            <a:r>
              <a:rPr lang="en-NZ" dirty="0" smtClean="0"/>
              <a:t>Sokoban and Maori</a:t>
            </a:r>
            <a:endParaRPr lang="en-NZ" dirty="0"/>
          </a:p>
        </p:txBody>
      </p:sp>
    </p:spTree>
    <p:extLst>
      <p:ext uri="{BB962C8B-B14F-4D97-AF65-F5344CB8AC3E}">
        <p14:creationId xmlns:p14="http://schemas.microsoft.com/office/powerpoint/2010/main" val="3657269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40738"/>
            <a:ext cx="9601200" cy="835503"/>
          </a:xfrm>
        </p:spPr>
        <p:txBody>
          <a:bodyPr/>
          <a:lstStyle/>
          <a:p>
            <a:r>
              <a:rPr lang="en-NZ" dirty="0" smtClean="0"/>
              <a:t>Sokoban Community VIDEO</a:t>
            </a:r>
            <a:endParaRPr lang="en-NZ" dirty="0"/>
          </a:p>
        </p:txBody>
      </p:sp>
      <p:pic>
        <p:nvPicPr>
          <p:cNvPr id="5" name="D74E39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1574" y="1076241"/>
            <a:ext cx="10429875" cy="5274692"/>
          </a:xfrm>
          <a:prstGeom prst="rect">
            <a:avLst/>
          </a:prstGeom>
        </p:spPr>
      </p:pic>
    </p:spTree>
    <p:extLst>
      <p:ext uri="{BB962C8B-B14F-4D97-AF65-F5344CB8AC3E}">
        <p14:creationId xmlns:p14="http://schemas.microsoft.com/office/powerpoint/2010/main" val="16660583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NZ" dirty="0" smtClean="0"/>
              <a:t>website demonstration</a:t>
            </a:r>
            <a:endParaRPr lang="en-NZ" dirty="0"/>
          </a:p>
        </p:txBody>
      </p:sp>
      <p:sp>
        <p:nvSpPr>
          <p:cNvPr id="5" name="Subtitle 4"/>
          <p:cNvSpPr>
            <a:spLocks noGrp="1"/>
          </p:cNvSpPr>
          <p:nvPr>
            <p:ph type="subTitle" idx="1"/>
          </p:nvPr>
        </p:nvSpPr>
        <p:spPr/>
        <p:txBody>
          <a:bodyPr/>
          <a:lstStyle/>
          <a:p>
            <a:r>
              <a:rPr lang="en-NZ" dirty="0"/>
              <a:t>Live </a:t>
            </a:r>
            <a:r>
              <a:rPr lang="en-NZ" dirty="0" smtClean="0"/>
              <a:t>Chat</a:t>
            </a:r>
            <a:endParaRPr lang="en-NZ" dirty="0"/>
          </a:p>
        </p:txBody>
      </p:sp>
    </p:spTree>
    <p:extLst>
      <p:ext uri="{BB962C8B-B14F-4D97-AF65-F5344CB8AC3E}">
        <p14:creationId xmlns:p14="http://schemas.microsoft.com/office/powerpoint/2010/main" val="13105697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76002"/>
            <a:ext cx="9601200" cy="875963"/>
          </a:xfrm>
        </p:spPr>
        <p:txBody>
          <a:bodyPr>
            <a:normAutofit/>
          </a:bodyPr>
          <a:lstStyle/>
          <a:p>
            <a:r>
              <a:rPr lang="en-NZ" dirty="0" smtClean="0"/>
              <a:t>Maori Community VIDEO</a:t>
            </a:r>
            <a:endParaRPr lang="en-NZ" dirty="0"/>
          </a:p>
        </p:txBody>
      </p:sp>
      <p:pic>
        <p:nvPicPr>
          <p:cNvPr id="5" name="5F03E9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499" y="975765"/>
            <a:ext cx="10658475" cy="5390302"/>
          </a:xfrm>
          <a:prstGeom prst="rect">
            <a:avLst/>
          </a:prstGeom>
        </p:spPr>
      </p:pic>
    </p:spTree>
    <p:extLst>
      <p:ext uri="{BB962C8B-B14F-4D97-AF65-F5344CB8AC3E}">
        <p14:creationId xmlns:p14="http://schemas.microsoft.com/office/powerpoint/2010/main" val="10479210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76002"/>
            <a:ext cx="9601200" cy="875963"/>
          </a:xfrm>
        </p:spPr>
        <p:txBody>
          <a:bodyPr>
            <a:normAutofit/>
          </a:bodyPr>
          <a:lstStyle/>
          <a:p>
            <a:r>
              <a:rPr lang="en-NZ" dirty="0" smtClean="0"/>
              <a:t>The Different Communities</a:t>
            </a:r>
            <a:endParaRPr lang="en-NZ"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612" y="794789"/>
            <a:ext cx="2945204" cy="5982037"/>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6804" y="794789"/>
            <a:ext cx="7485937" cy="5982037"/>
          </a:xfrm>
          <a:prstGeom prst="rect">
            <a:avLst/>
          </a:prstGeom>
        </p:spPr>
      </p:pic>
      <p:sp>
        <p:nvSpPr>
          <p:cNvPr id="6" name="Rectangle 5"/>
          <p:cNvSpPr/>
          <p:nvPr/>
        </p:nvSpPr>
        <p:spPr>
          <a:xfrm>
            <a:off x="2013214" y="6407494"/>
            <a:ext cx="1419812" cy="369332"/>
          </a:xfrm>
          <a:prstGeom prst="rect">
            <a:avLst/>
          </a:prstGeom>
        </p:spPr>
        <p:txBody>
          <a:bodyPr wrap="none">
            <a:spAutoFit/>
          </a:bodyPr>
          <a:lstStyle/>
          <a:p>
            <a:r>
              <a:rPr lang="en-NZ" dirty="0" err="1" smtClean="0">
                <a:solidFill>
                  <a:srgbClr val="00B050"/>
                </a:solidFill>
              </a:rPr>
              <a:t>MyIndex.php</a:t>
            </a:r>
            <a:endParaRPr lang="en-NZ" dirty="0">
              <a:solidFill>
                <a:srgbClr val="00B050"/>
              </a:solidFill>
            </a:endParaRPr>
          </a:p>
        </p:txBody>
      </p:sp>
      <p:sp>
        <p:nvSpPr>
          <p:cNvPr id="7" name="Rectangle 6"/>
          <p:cNvSpPr/>
          <p:nvPr/>
        </p:nvSpPr>
        <p:spPr>
          <a:xfrm>
            <a:off x="10202623" y="6376088"/>
            <a:ext cx="1600118" cy="369332"/>
          </a:xfrm>
          <a:prstGeom prst="rect">
            <a:avLst/>
          </a:prstGeom>
        </p:spPr>
        <p:txBody>
          <a:bodyPr wrap="none">
            <a:spAutoFit/>
          </a:bodyPr>
          <a:lstStyle/>
          <a:p>
            <a:r>
              <a:rPr lang="en-NZ" dirty="0" err="1" smtClean="0">
                <a:solidFill>
                  <a:srgbClr val="00B050"/>
                </a:solidFill>
              </a:rPr>
              <a:t>MyChatEn.php</a:t>
            </a:r>
            <a:endParaRPr lang="en-NZ" dirty="0">
              <a:solidFill>
                <a:srgbClr val="00B050"/>
              </a:solidFill>
            </a:endParaRPr>
          </a:p>
        </p:txBody>
      </p:sp>
      <p:sp>
        <p:nvSpPr>
          <p:cNvPr id="8" name="Rectangle 7"/>
          <p:cNvSpPr/>
          <p:nvPr/>
        </p:nvSpPr>
        <p:spPr>
          <a:xfrm>
            <a:off x="540613" y="5770413"/>
            <a:ext cx="1749434" cy="816503"/>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p:cNvSpPr/>
          <p:nvPr/>
        </p:nvSpPr>
        <p:spPr>
          <a:xfrm>
            <a:off x="534735" y="4102662"/>
            <a:ext cx="1747219" cy="1587187"/>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0" name="Straight Arrow Connector 9"/>
          <p:cNvCxnSpPr/>
          <p:nvPr/>
        </p:nvCxnSpPr>
        <p:spPr>
          <a:xfrm flipH="1">
            <a:off x="2071562" y="4191674"/>
            <a:ext cx="542165" cy="145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96776" y="3917996"/>
            <a:ext cx="1161057" cy="369332"/>
          </a:xfrm>
          <a:prstGeom prst="rect">
            <a:avLst/>
          </a:prstGeom>
          <a:noFill/>
        </p:spPr>
        <p:txBody>
          <a:bodyPr wrap="square" rtlCol="0">
            <a:spAutoFit/>
          </a:bodyPr>
          <a:lstStyle/>
          <a:p>
            <a:r>
              <a:rPr lang="en-NZ" dirty="0" smtClean="0"/>
              <a:t>Language</a:t>
            </a:r>
            <a:endParaRPr lang="en-NZ" dirty="0"/>
          </a:p>
        </p:txBody>
      </p:sp>
      <p:cxnSp>
        <p:nvCxnSpPr>
          <p:cNvPr id="13" name="Straight Arrow Connector 12"/>
          <p:cNvCxnSpPr/>
          <p:nvPr/>
        </p:nvCxnSpPr>
        <p:spPr>
          <a:xfrm flipH="1">
            <a:off x="2115292" y="5848815"/>
            <a:ext cx="542165" cy="145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40506" y="5575137"/>
            <a:ext cx="1545972" cy="369332"/>
          </a:xfrm>
          <a:prstGeom prst="rect">
            <a:avLst/>
          </a:prstGeom>
          <a:noFill/>
        </p:spPr>
        <p:txBody>
          <a:bodyPr wrap="square" rtlCol="0">
            <a:spAutoFit/>
          </a:bodyPr>
          <a:lstStyle/>
          <a:p>
            <a:r>
              <a:rPr lang="en-NZ" dirty="0" smtClean="0"/>
              <a:t>Communities</a:t>
            </a:r>
            <a:endParaRPr lang="en-NZ" dirty="0"/>
          </a:p>
        </p:txBody>
      </p:sp>
    </p:spTree>
    <p:extLst>
      <p:ext uri="{BB962C8B-B14F-4D97-AF65-F5344CB8AC3E}">
        <p14:creationId xmlns:p14="http://schemas.microsoft.com/office/powerpoint/2010/main" val="32225002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142" y="842486"/>
            <a:ext cx="7522684" cy="5902934"/>
          </a:xfrm>
          <a:prstGeom prst="rect">
            <a:avLst/>
          </a:prstGeom>
        </p:spPr>
      </p:pic>
      <p:sp>
        <p:nvSpPr>
          <p:cNvPr id="2" name="Title 1"/>
          <p:cNvSpPr>
            <a:spLocks noGrp="1"/>
          </p:cNvSpPr>
          <p:nvPr>
            <p:ph type="title"/>
          </p:nvPr>
        </p:nvSpPr>
        <p:spPr>
          <a:xfrm>
            <a:off x="1371600" y="176002"/>
            <a:ext cx="9601200" cy="875963"/>
          </a:xfrm>
        </p:spPr>
        <p:txBody>
          <a:bodyPr>
            <a:normAutofit/>
          </a:bodyPr>
          <a:lstStyle/>
          <a:p>
            <a:r>
              <a:rPr lang="en-NZ" dirty="0" smtClean="0"/>
              <a:t>The Different Communities: </a:t>
            </a:r>
            <a:r>
              <a:rPr lang="en-NZ" sz="2000" dirty="0" smtClean="0"/>
              <a:t>Continued</a:t>
            </a:r>
            <a:endParaRPr lang="en-NZ" dirty="0"/>
          </a:p>
        </p:txBody>
      </p:sp>
      <p:sp>
        <p:nvSpPr>
          <p:cNvPr id="7" name="Rectangle 6"/>
          <p:cNvSpPr/>
          <p:nvPr/>
        </p:nvSpPr>
        <p:spPr>
          <a:xfrm>
            <a:off x="6346775" y="6376088"/>
            <a:ext cx="1778051" cy="369332"/>
          </a:xfrm>
          <a:prstGeom prst="rect">
            <a:avLst/>
          </a:prstGeom>
        </p:spPr>
        <p:txBody>
          <a:bodyPr wrap="none">
            <a:spAutoFit/>
          </a:bodyPr>
          <a:lstStyle/>
          <a:p>
            <a:r>
              <a:rPr lang="en-NZ" dirty="0" err="1" smtClean="0">
                <a:solidFill>
                  <a:srgbClr val="00B050"/>
                </a:solidFill>
              </a:rPr>
              <a:t>MyChatMao.php</a:t>
            </a:r>
            <a:endParaRPr lang="en-NZ" dirty="0">
              <a:solidFill>
                <a:srgbClr val="00B050"/>
              </a:solidFill>
            </a:endParaRPr>
          </a:p>
        </p:txBody>
      </p:sp>
      <p:sp>
        <p:nvSpPr>
          <p:cNvPr id="8" name="TextBox 7"/>
          <p:cNvSpPr txBox="1"/>
          <p:nvPr/>
        </p:nvSpPr>
        <p:spPr>
          <a:xfrm>
            <a:off x="8124826" y="842486"/>
            <a:ext cx="3844058" cy="5632311"/>
          </a:xfrm>
          <a:prstGeom prst="rect">
            <a:avLst/>
          </a:prstGeom>
          <a:noFill/>
        </p:spPr>
        <p:txBody>
          <a:bodyPr wrap="square" rtlCol="0">
            <a:spAutoFit/>
          </a:bodyPr>
          <a:lstStyle/>
          <a:p>
            <a:r>
              <a:rPr lang="en-NZ" dirty="0" smtClean="0"/>
              <a:t>The two communities are called depending on what radio button is checked when logging in or registering. This creates a community session that will then be checked to see which html page should be loaded for the community.</a:t>
            </a:r>
          </a:p>
          <a:p>
            <a:r>
              <a:rPr lang="en-NZ" dirty="0" smtClean="0"/>
              <a:t>Both the communities use the same database but the chat is only accessible by the community that it was written in. This works by storing the community variable in the table with the message. When a message is retrieved, it is retrieved by the current community session.</a:t>
            </a:r>
          </a:p>
          <a:p>
            <a:r>
              <a:rPr lang="en-NZ" dirty="0" smtClean="0"/>
              <a:t>This makes one database configurable for more than one community.</a:t>
            </a:r>
          </a:p>
          <a:p>
            <a:r>
              <a:rPr lang="en-NZ" dirty="0" smtClean="0"/>
              <a:t>The language is changed through a ‘language.ini’ file.</a:t>
            </a:r>
            <a:endParaRPr lang="en-NZ" dirty="0"/>
          </a:p>
        </p:txBody>
      </p:sp>
    </p:spTree>
    <p:extLst>
      <p:ext uri="{BB962C8B-B14F-4D97-AF65-F5344CB8AC3E}">
        <p14:creationId xmlns:p14="http://schemas.microsoft.com/office/powerpoint/2010/main" val="33185334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76002"/>
            <a:ext cx="9601200" cy="875963"/>
          </a:xfrm>
        </p:spPr>
        <p:txBody>
          <a:bodyPr>
            <a:normAutofit/>
          </a:bodyPr>
          <a:lstStyle/>
          <a:p>
            <a:r>
              <a:rPr lang="en-NZ" dirty="0" smtClean="0"/>
              <a:t>The Different Communities: </a:t>
            </a:r>
            <a:r>
              <a:rPr lang="en-NZ" sz="2000" dirty="0" smtClean="0"/>
              <a:t>Continued</a:t>
            </a:r>
            <a:endParaRPr lang="en-NZ" dirty="0"/>
          </a:p>
        </p:txBody>
      </p:sp>
      <p:sp>
        <p:nvSpPr>
          <p:cNvPr id="8" name="TextBox 7"/>
          <p:cNvSpPr txBox="1"/>
          <p:nvPr/>
        </p:nvSpPr>
        <p:spPr>
          <a:xfrm>
            <a:off x="6966766" y="2851822"/>
            <a:ext cx="3844058" cy="923330"/>
          </a:xfrm>
          <a:prstGeom prst="rect">
            <a:avLst/>
          </a:prstGeom>
          <a:noFill/>
        </p:spPr>
        <p:txBody>
          <a:bodyPr wrap="square" rtlCol="0">
            <a:spAutoFit/>
          </a:bodyPr>
          <a:lstStyle/>
          <a:p>
            <a:r>
              <a:rPr lang="en-NZ" dirty="0" smtClean="0"/>
              <a:t>This is the </a:t>
            </a:r>
            <a:r>
              <a:rPr lang="en-NZ" dirty="0" err="1" smtClean="0"/>
              <a:t>ini</a:t>
            </a:r>
            <a:r>
              <a:rPr lang="en-NZ" dirty="0" smtClean="0"/>
              <a:t> file that stores the language for the different languages of each community.</a:t>
            </a:r>
            <a:endParaRPr lang="en-NZ"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153" y="939926"/>
            <a:ext cx="2704822" cy="5646910"/>
          </a:xfrm>
          <a:prstGeom prst="rect">
            <a:avLst/>
          </a:prstGeom>
        </p:spPr>
      </p:pic>
      <p:pic>
        <p:nvPicPr>
          <p:cNvPr id="10" name="Picture 9"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9975" y="939926"/>
            <a:ext cx="3194816" cy="5670453"/>
          </a:xfrm>
          <a:prstGeom prst="rect">
            <a:avLst/>
          </a:prstGeom>
        </p:spPr>
      </p:pic>
      <p:sp>
        <p:nvSpPr>
          <p:cNvPr id="7" name="Rectangle 6"/>
          <p:cNvSpPr/>
          <p:nvPr/>
        </p:nvSpPr>
        <p:spPr>
          <a:xfrm>
            <a:off x="5425771" y="6290131"/>
            <a:ext cx="1367682" cy="369332"/>
          </a:xfrm>
          <a:prstGeom prst="rect">
            <a:avLst/>
          </a:prstGeom>
        </p:spPr>
        <p:txBody>
          <a:bodyPr wrap="none">
            <a:spAutoFit/>
          </a:bodyPr>
          <a:lstStyle/>
          <a:p>
            <a:r>
              <a:rPr lang="en-NZ" dirty="0" smtClean="0">
                <a:solidFill>
                  <a:srgbClr val="00B050"/>
                </a:solidFill>
              </a:rPr>
              <a:t>language.ini</a:t>
            </a:r>
            <a:endParaRPr lang="en-NZ" dirty="0">
              <a:solidFill>
                <a:srgbClr val="00B050"/>
              </a:solidFill>
            </a:endParaRPr>
          </a:p>
        </p:txBody>
      </p:sp>
    </p:spTree>
    <p:extLst>
      <p:ext uri="{BB962C8B-B14F-4D97-AF65-F5344CB8AC3E}">
        <p14:creationId xmlns:p14="http://schemas.microsoft.com/office/powerpoint/2010/main" val="7848311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76002"/>
            <a:ext cx="9601200" cy="875963"/>
          </a:xfrm>
        </p:spPr>
        <p:txBody>
          <a:bodyPr>
            <a:normAutofit/>
          </a:bodyPr>
          <a:lstStyle/>
          <a:p>
            <a:r>
              <a:rPr lang="en-NZ" dirty="0" smtClean="0"/>
              <a:t>The Different Communities: </a:t>
            </a:r>
            <a:r>
              <a:rPr lang="en-NZ" sz="2000" dirty="0" smtClean="0"/>
              <a:t>Continued</a:t>
            </a:r>
            <a:endParaRPr lang="en-NZ" dirty="0"/>
          </a:p>
        </p:txBody>
      </p:sp>
      <p:sp>
        <p:nvSpPr>
          <p:cNvPr id="8" name="TextBox 7"/>
          <p:cNvSpPr txBox="1"/>
          <p:nvPr/>
        </p:nvSpPr>
        <p:spPr>
          <a:xfrm>
            <a:off x="6074220" y="944436"/>
            <a:ext cx="5699781" cy="2308324"/>
          </a:xfrm>
          <a:prstGeom prst="rect">
            <a:avLst/>
          </a:prstGeom>
          <a:noFill/>
        </p:spPr>
        <p:txBody>
          <a:bodyPr wrap="square" rtlCol="0">
            <a:spAutoFit/>
          </a:bodyPr>
          <a:lstStyle/>
          <a:p>
            <a:r>
              <a:rPr lang="en-NZ" dirty="0" smtClean="0"/>
              <a:t>‘</a:t>
            </a:r>
            <a:r>
              <a:rPr lang="en-NZ" dirty="0" err="1" smtClean="0"/>
              <a:t>MyIndex.php</a:t>
            </a:r>
            <a:r>
              <a:rPr lang="en-NZ" dirty="0" smtClean="0"/>
              <a:t>’ creates a variable that builds arrays based on what's inside the language.ini file. Then I have a function in ‘</a:t>
            </a:r>
            <a:r>
              <a:rPr lang="en-NZ" dirty="0" err="1" smtClean="0"/>
              <a:t>MyView.php</a:t>
            </a:r>
            <a:r>
              <a:rPr lang="en-NZ" dirty="0" smtClean="0"/>
              <a:t>’ that gets a position of the array based on the word and what language the session is currently.</a:t>
            </a:r>
          </a:p>
          <a:p>
            <a:r>
              <a:rPr lang="en-NZ" dirty="0" smtClean="0"/>
              <a:t>This function is then called in ‘</a:t>
            </a:r>
            <a:r>
              <a:rPr lang="en-NZ" dirty="0" err="1" smtClean="0"/>
              <a:t>MyChatEn.php</a:t>
            </a:r>
            <a:r>
              <a:rPr lang="en-NZ" dirty="0" smtClean="0"/>
              <a:t>’ and ‘</a:t>
            </a:r>
            <a:r>
              <a:rPr lang="en-NZ" dirty="0" err="1" smtClean="0"/>
              <a:t>MyChatMao.php</a:t>
            </a:r>
            <a:r>
              <a:rPr lang="en-NZ" dirty="0" smtClean="0"/>
              <a:t>’ with the word that is wanted at that position. This word changes depending on the language.</a:t>
            </a:r>
            <a:endParaRPr lang="en-NZ"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34" y="3252760"/>
            <a:ext cx="3943671" cy="3362756"/>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00" y="1179836"/>
            <a:ext cx="4648849" cy="390580"/>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00" y="1987495"/>
            <a:ext cx="5096586" cy="752580"/>
          </a:xfrm>
          <a:prstGeom prst="rect">
            <a:avLst/>
          </a:prstGeom>
        </p:spPr>
      </p:pic>
      <p:sp>
        <p:nvSpPr>
          <p:cNvPr id="7" name="Rectangle 6"/>
          <p:cNvSpPr/>
          <p:nvPr/>
        </p:nvSpPr>
        <p:spPr>
          <a:xfrm>
            <a:off x="4275262" y="1032179"/>
            <a:ext cx="1419812" cy="369332"/>
          </a:xfrm>
          <a:prstGeom prst="rect">
            <a:avLst/>
          </a:prstGeom>
        </p:spPr>
        <p:txBody>
          <a:bodyPr wrap="none">
            <a:spAutoFit/>
          </a:bodyPr>
          <a:lstStyle/>
          <a:p>
            <a:r>
              <a:rPr lang="en-NZ" dirty="0" err="1" smtClean="0">
                <a:solidFill>
                  <a:srgbClr val="00B050"/>
                </a:solidFill>
              </a:rPr>
              <a:t>MyIndex.php</a:t>
            </a:r>
            <a:endParaRPr lang="en-NZ" dirty="0">
              <a:solidFill>
                <a:srgbClr val="00B050"/>
              </a:solidFill>
            </a:endParaRPr>
          </a:p>
        </p:txBody>
      </p:sp>
      <p:sp>
        <p:nvSpPr>
          <p:cNvPr id="11" name="Rectangle 10"/>
          <p:cNvSpPr/>
          <p:nvPr/>
        </p:nvSpPr>
        <p:spPr>
          <a:xfrm>
            <a:off x="4580105" y="2491819"/>
            <a:ext cx="1336328" cy="369332"/>
          </a:xfrm>
          <a:prstGeom prst="rect">
            <a:avLst/>
          </a:prstGeom>
        </p:spPr>
        <p:txBody>
          <a:bodyPr wrap="none">
            <a:spAutoFit/>
          </a:bodyPr>
          <a:lstStyle/>
          <a:p>
            <a:r>
              <a:rPr lang="en-NZ" dirty="0" err="1" smtClean="0">
                <a:solidFill>
                  <a:srgbClr val="00B050"/>
                </a:solidFill>
              </a:rPr>
              <a:t>MyView.php</a:t>
            </a:r>
            <a:endParaRPr lang="en-NZ" dirty="0">
              <a:solidFill>
                <a:srgbClr val="00B050"/>
              </a:solidFill>
            </a:endParaRPr>
          </a:p>
        </p:txBody>
      </p:sp>
      <p:sp>
        <p:nvSpPr>
          <p:cNvPr id="12" name="Rectangle 11"/>
          <p:cNvSpPr/>
          <p:nvPr/>
        </p:nvSpPr>
        <p:spPr>
          <a:xfrm>
            <a:off x="4263815" y="5535282"/>
            <a:ext cx="1600118" cy="369332"/>
          </a:xfrm>
          <a:prstGeom prst="rect">
            <a:avLst/>
          </a:prstGeom>
        </p:spPr>
        <p:txBody>
          <a:bodyPr wrap="none">
            <a:spAutoFit/>
          </a:bodyPr>
          <a:lstStyle/>
          <a:p>
            <a:r>
              <a:rPr lang="en-NZ" dirty="0" err="1" smtClean="0">
                <a:solidFill>
                  <a:srgbClr val="00B050"/>
                </a:solidFill>
              </a:rPr>
              <a:t>MyChatEn.php</a:t>
            </a:r>
            <a:endParaRPr lang="en-NZ" dirty="0">
              <a:solidFill>
                <a:srgbClr val="00B050"/>
              </a:solidFill>
            </a:endParaRPr>
          </a:p>
        </p:txBody>
      </p:sp>
      <p:sp>
        <p:nvSpPr>
          <p:cNvPr id="13" name="Rectangle 12"/>
          <p:cNvSpPr/>
          <p:nvPr/>
        </p:nvSpPr>
        <p:spPr>
          <a:xfrm>
            <a:off x="1304925" y="3400425"/>
            <a:ext cx="2143125" cy="218458"/>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4" name="Rectangle 13"/>
          <p:cNvSpPr/>
          <p:nvPr/>
        </p:nvSpPr>
        <p:spPr>
          <a:xfrm>
            <a:off x="1276350" y="3714469"/>
            <a:ext cx="2009776" cy="190781"/>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5" name="Rectangle 14"/>
          <p:cNvSpPr/>
          <p:nvPr/>
        </p:nvSpPr>
        <p:spPr>
          <a:xfrm>
            <a:off x="2207355" y="5344501"/>
            <a:ext cx="2202720" cy="190781"/>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6" name="Rectangle 15"/>
          <p:cNvSpPr/>
          <p:nvPr/>
        </p:nvSpPr>
        <p:spPr>
          <a:xfrm>
            <a:off x="2184766" y="5938009"/>
            <a:ext cx="2202720" cy="190781"/>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4" name="Picture 3" descr="Screen Clipping"/>
          <p:cNvPicPr>
            <a:picLocks noChangeAspect="1"/>
          </p:cNvPicPr>
          <p:nvPr/>
        </p:nvPicPr>
        <p:blipFill rotWithShape="1">
          <a:blip r:embed="rId5">
            <a:extLst>
              <a:ext uri="{28A0092B-C50C-407E-A947-70E740481C1C}">
                <a14:useLocalDpi xmlns:a14="http://schemas.microsoft.com/office/drawing/2010/main" val="0"/>
              </a:ext>
            </a:extLst>
          </a:blip>
          <a:srcRect r="62466"/>
          <a:stretch/>
        </p:blipFill>
        <p:spPr>
          <a:xfrm>
            <a:off x="6443946" y="3400425"/>
            <a:ext cx="4026604" cy="3335460"/>
          </a:xfrm>
          <a:prstGeom prst="rect">
            <a:avLst/>
          </a:prstGeom>
        </p:spPr>
      </p:pic>
      <p:sp>
        <p:nvSpPr>
          <p:cNvPr id="17" name="Rectangle 16"/>
          <p:cNvSpPr/>
          <p:nvPr/>
        </p:nvSpPr>
        <p:spPr>
          <a:xfrm>
            <a:off x="9877215" y="5582276"/>
            <a:ext cx="1778051" cy="369332"/>
          </a:xfrm>
          <a:prstGeom prst="rect">
            <a:avLst/>
          </a:prstGeom>
        </p:spPr>
        <p:txBody>
          <a:bodyPr wrap="none">
            <a:spAutoFit/>
          </a:bodyPr>
          <a:lstStyle/>
          <a:p>
            <a:r>
              <a:rPr lang="en-NZ" dirty="0" err="1" smtClean="0">
                <a:solidFill>
                  <a:srgbClr val="00B050"/>
                </a:solidFill>
              </a:rPr>
              <a:t>MyChatMao.php</a:t>
            </a:r>
            <a:endParaRPr lang="en-NZ" dirty="0">
              <a:solidFill>
                <a:srgbClr val="00B050"/>
              </a:solidFill>
            </a:endParaRPr>
          </a:p>
        </p:txBody>
      </p:sp>
      <p:sp>
        <p:nvSpPr>
          <p:cNvPr id="18" name="Rectangle 17"/>
          <p:cNvSpPr/>
          <p:nvPr/>
        </p:nvSpPr>
        <p:spPr>
          <a:xfrm>
            <a:off x="7135923" y="3496954"/>
            <a:ext cx="2143125" cy="218458"/>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9" name="Rectangle 18"/>
          <p:cNvSpPr/>
          <p:nvPr/>
        </p:nvSpPr>
        <p:spPr>
          <a:xfrm>
            <a:off x="7107348" y="3810998"/>
            <a:ext cx="2009776" cy="190781"/>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0" name="Rectangle 19"/>
          <p:cNvSpPr/>
          <p:nvPr/>
        </p:nvSpPr>
        <p:spPr>
          <a:xfrm>
            <a:off x="8038353" y="5441030"/>
            <a:ext cx="2202720" cy="190781"/>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1" name="Rectangle 20"/>
          <p:cNvSpPr/>
          <p:nvPr/>
        </p:nvSpPr>
        <p:spPr>
          <a:xfrm>
            <a:off x="8015764" y="6034538"/>
            <a:ext cx="2202720" cy="190781"/>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9918534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NZ" dirty="0" smtClean="0"/>
              <a:t>Technical Features</a:t>
            </a:r>
            <a:endParaRPr lang="en-NZ" dirty="0"/>
          </a:p>
        </p:txBody>
      </p:sp>
      <p:sp>
        <p:nvSpPr>
          <p:cNvPr id="5" name="Subtitle 4"/>
          <p:cNvSpPr>
            <a:spLocks noGrp="1"/>
          </p:cNvSpPr>
          <p:nvPr>
            <p:ph type="subTitle" idx="1"/>
          </p:nvPr>
        </p:nvSpPr>
        <p:spPr/>
        <p:txBody>
          <a:bodyPr/>
          <a:lstStyle/>
          <a:p>
            <a:endParaRPr lang="en-NZ"/>
          </a:p>
        </p:txBody>
      </p:sp>
    </p:spTree>
    <p:extLst>
      <p:ext uri="{BB962C8B-B14F-4D97-AF65-F5344CB8AC3E}">
        <p14:creationId xmlns:p14="http://schemas.microsoft.com/office/powerpoint/2010/main" val="3562424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14325"/>
            <a:ext cx="9601200" cy="838200"/>
          </a:xfrm>
        </p:spPr>
        <p:txBody>
          <a:bodyPr>
            <a:normAutofit/>
          </a:bodyPr>
          <a:lstStyle/>
          <a:p>
            <a:pPr lvl="0"/>
            <a:r>
              <a:rPr lang="en-NZ" dirty="0"/>
              <a:t>Makes a database of 2-3 </a:t>
            </a:r>
            <a:r>
              <a:rPr lang="en-NZ" dirty="0" smtClean="0"/>
              <a:t>tables</a:t>
            </a:r>
            <a:endParaRPr lang="en-NZ"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23" y="1080059"/>
            <a:ext cx="6627100" cy="5665314"/>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229" y="1213326"/>
            <a:ext cx="2203441" cy="1409865"/>
          </a:xfrm>
          <a:prstGeom prst="rect">
            <a:avLst/>
          </a:prstGeom>
          <a:ln>
            <a:noFill/>
          </a:ln>
          <a:effectLst>
            <a:outerShdw blurRad="190500" algn="tl" rotWithShape="0">
              <a:srgbClr val="000000">
                <a:alpha val="70000"/>
              </a:srgbClr>
            </a:outerShdw>
          </a:effectLst>
        </p:spPr>
      </p:pic>
      <p:sp>
        <p:nvSpPr>
          <p:cNvPr id="5" name="Rectangle 4"/>
          <p:cNvSpPr/>
          <p:nvPr/>
        </p:nvSpPr>
        <p:spPr>
          <a:xfrm>
            <a:off x="7329754" y="2342901"/>
            <a:ext cx="1093569" cy="369332"/>
          </a:xfrm>
          <a:prstGeom prst="rect">
            <a:avLst/>
          </a:prstGeom>
        </p:spPr>
        <p:txBody>
          <a:bodyPr wrap="none">
            <a:spAutoFit/>
          </a:bodyPr>
          <a:lstStyle/>
          <a:p>
            <a:r>
              <a:rPr lang="en-NZ" dirty="0" err="1" smtClean="0">
                <a:solidFill>
                  <a:srgbClr val="00B050"/>
                </a:solidFill>
              </a:rPr>
              <a:t>build.php</a:t>
            </a:r>
            <a:endParaRPr lang="en-NZ" dirty="0">
              <a:solidFill>
                <a:srgbClr val="00B050"/>
              </a:solidFill>
            </a:endParaRPr>
          </a:p>
        </p:txBody>
      </p:sp>
      <p:sp>
        <p:nvSpPr>
          <p:cNvPr id="7" name="TextBox 6"/>
          <p:cNvSpPr txBox="1"/>
          <p:nvPr/>
        </p:nvSpPr>
        <p:spPr>
          <a:xfrm>
            <a:off x="7286323" y="2712233"/>
            <a:ext cx="4590207" cy="369332"/>
          </a:xfrm>
          <a:prstGeom prst="rect">
            <a:avLst/>
          </a:prstGeom>
          <a:noFill/>
        </p:spPr>
        <p:txBody>
          <a:bodyPr wrap="square" rtlCol="0">
            <a:spAutoFit/>
          </a:bodyPr>
          <a:lstStyle/>
          <a:p>
            <a:r>
              <a:rPr lang="en-NZ" dirty="0" smtClean="0"/>
              <a:t>I have 2 tables that get created</a:t>
            </a:r>
            <a:endParaRPr lang="en-NZ" dirty="0"/>
          </a:p>
        </p:txBody>
      </p:sp>
    </p:spTree>
    <p:extLst>
      <p:ext uri="{BB962C8B-B14F-4D97-AF65-F5344CB8AC3E}">
        <p14:creationId xmlns:p14="http://schemas.microsoft.com/office/powerpoint/2010/main" val="27955708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14325"/>
            <a:ext cx="9601200" cy="838200"/>
          </a:xfrm>
        </p:spPr>
        <p:txBody>
          <a:bodyPr>
            <a:normAutofit/>
          </a:bodyPr>
          <a:lstStyle/>
          <a:p>
            <a:pPr lvl="0" fontAlgn="base"/>
            <a:r>
              <a:rPr lang="en-NZ" dirty="0"/>
              <a:t>Gets data and inserts data</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502" y="1152525"/>
            <a:ext cx="6366464" cy="5493470"/>
          </a:xfrm>
          <a:prstGeom prst="rect">
            <a:avLst/>
          </a:prstGeom>
        </p:spPr>
      </p:pic>
      <p:sp>
        <p:nvSpPr>
          <p:cNvPr id="5" name="Rectangle 4"/>
          <p:cNvSpPr/>
          <p:nvPr/>
        </p:nvSpPr>
        <p:spPr>
          <a:xfrm>
            <a:off x="1029796" y="1603993"/>
            <a:ext cx="2967669" cy="218458"/>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Rectangle 5"/>
          <p:cNvSpPr/>
          <p:nvPr/>
        </p:nvSpPr>
        <p:spPr>
          <a:xfrm>
            <a:off x="1109368" y="3123947"/>
            <a:ext cx="4255651" cy="218458"/>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p:cNvSpPr/>
          <p:nvPr/>
        </p:nvSpPr>
        <p:spPr>
          <a:xfrm>
            <a:off x="1109367" y="4015765"/>
            <a:ext cx="3009479" cy="218458"/>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Rectangle 7"/>
          <p:cNvSpPr/>
          <p:nvPr/>
        </p:nvSpPr>
        <p:spPr>
          <a:xfrm>
            <a:off x="1109366" y="6214683"/>
            <a:ext cx="3770131" cy="322083"/>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Rectangle 10"/>
          <p:cNvSpPr/>
          <p:nvPr/>
        </p:nvSpPr>
        <p:spPr>
          <a:xfrm>
            <a:off x="5609396" y="6276663"/>
            <a:ext cx="1333570" cy="369332"/>
          </a:xfrm>
          <a:prstGeom prst="rect">
            <a:avLst/>
          </a:prstGeom>
        </p:spPr>
        <p:txBody>
          <a:bodyPr wrap="none">
            <a:spAutoFit/>
          </a:bodyPr>
          <a:lstStyle/>
          <a:p>
            <a:r>
              <a:rPr lang="en-NZ" dirty="0" err="1" smtClean="0">
                <a:solidFill>
                  <a:srgbClr val="00B050"/>
                </a:solidFill>
              </a:rPr>
              <a:t>register.php</a:t>
            </a:r>
            <a:endParaRPr lang="en-NZ" dirty="0">
              <a:solidFill>
                <a:srgbClr val="00B050"/>
              </a:solidFill>
            </a:endParaRPr>
          </a:p>
        </p:txBody>
      </p:sp>
      <p:sp>
        <p:nvSpPr>
          <p:cNvPr id="12" name="TextBox 11"/>
          <p:cNvSpPr txBox="1"/>
          <p:nvPr/>
        </p:nvSpPr>
        <p:spPr>
          <a:xfrm>
            <a:off x="7064347" y="1822451"/>
            <a:ext cx="4661977" cy="646331"/>
          </a:xfrm>
          <a:prstGeom prst="rect">
            <a:avLst/>
          </a:prstGeom>
          <a:noFill/>
        </p:spPr>
        <p:txBody>
          <a:bodyPr wrap="square" rtlCol="0">
            <a:spAutoFit/>
          </a:bodyPr>
          <a:lstStyle/>
          <a:p>
            <a:r>
              <a:rPr lang="en-NZ" dirty="0" smtClean="0"/>
              <a:t>This is where the user data gets inputted to be inserted into the database</a:t>
            </a:r>
            <a:endParaRPr lang="en-NZ" dirty="0"/>
          </a:p>
        </p:txBody>
      </p:sp>
    </p:spTree>
    <p:extLst>
      <p:ext uri="{BB962C8B-B14F-4D97-AF65-F5344CB8AC3E}">
        <p14:creationId xmlns:p14="http://schemas.microsoft.com/office/powerpoint/2010/main" val="33705780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14325"/>
            <a:ext cx="9601200" cy="838200"/>
          </a:xfrm>
        </p:spPr>
        <p:txBody>
          <a:bodyPr>
            <a:normAutofit/>
          </a:bodyPr>
          <a:lstStyle/>
          <a:p>
            <a:pPr lvl="0" fontAlgn="base"/>
            <a:r>
              <a:rPr lang="en-NZ" dirty="0"/>
              <a:t>Gets data and inserts </a:t>
            </a:r>
            <a:r>
              <a:rPr lang="en-NZ" dirty="0" smtClean="0"/>
              <a:t>data: </a:t>
            </a:r>
            <a:r>
              <a:rPr lang="en-NZ" sz="2000" dirty="0" smtClean="0"/>
              <a:t>Continued</a:t>
            </a:r>
            <a:endParaRPr lang="en-NZ" dirty="0"/>
          </a:p>
        </p:txBody>
      </p:sp>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95" y="1583130"/>
            <a:ext cx="5159336" cy="2100473"/>
          </a:xfrm>
          <a:prstGeom prst="rect">
            <a:avLst/>
          </a:prstGeom>
        </p:spPr>
      </p:pic>
      <p:pic>
        <p:nvPicPr>
          <p:cNvPr id="10" name="Picture 9" descr="H:\webdev2016\www\FINAL PRESENTATION\It works how i want\user.php - Notepad++"/>
          <p:cNvPicPr>
            <a:picLocks noChangeAspect="1"/>
          </p:cNvPicPr>
          <p:nvPr/>
        </p:nvPicPr>
        <p:blipFill rotWithShape="1">
          <a:blip r:embed="rId3">
            <a:extLst>
              <a:ext uri="{28A0092B-C50C-407E-A947-70E740481C1C}">
                <a14:useLocalDpi xmlns:a14="http://schemas.microsoft.com/office/drawing/2010/main" val="0"/>
              </a:ext>
            </a:extLst>
          </a:blip>
          <a:srcRect l="5509" t="44003" r="25332" b="43702"/>
          <a:stretch/>
        </p:blipFill>
        <p:spPr>
          <a:xfrm>
            <a:off x="691795" y="3683603"/>
            <a:ext cx="10303698" cy="1008616"/>
          </a:xfrm>
          <a:prstGeom prst="rect">
            <a:avLst/>
          </a:prstGeom>
        </p:spPr>
      </p:pic>
      <p:sp>
        <p:nvSpPr>
          <p:cNvPr id="8" name="Rectangle 7"/>
          <p:cNvSpPr/>
          <p:nvPr/>
        </p:nvSpPr>
        <p:spPr>
          <a:xfrm>
            <a:off x="971800" y="3997990"/>
            <a:ext cx="9806791" cy="193683"/>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795" y="4692219"/>
            <a:ext cx="6377013" cy="1013516"/>
          </a:xfrm>
          <a:prstGeom prst="rect">
            <a:avLst/>
          </a:prstGeom>
        </p:spPr>
      </p:pic>
      <p:sp>
        <p:nvSpPr>
          <p:cNvPr id="11" name="Rectangle 10"/>
          <p:cNvSpPr/>
          <p:nvPr/>
        </p:nvSpPr>
        <p:spPr>
          <a:xfrm>
            <a:off x="1083741" y="5006606"/>
            <a:ext cx="5985068" cy="186159"/>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TextBox 11"/>
          <p:cNvSpPr txBox="1"/>
          <p:nvPr/>
        </p:nvSpPr>
        <p:spPr>
          <a:xfrm>
            <a:off x="5843644" y="1578230"/>
            <a:ext cx="5699781" cy="923330"/>
          </a:xfrm>
          <a:prstGeom prst="rect">
            <a:avLst/>
          </a:prstGeom>
          <a:noFill/>
        </p:spPr>
        <p:txBody>
          <a:bodyPr wrap="square" rtlCol="0">
            <a:spAutoFit/>
          </a:bodyPr>
          <a:lstStyle/>
          <a:p>
            <a:r>
              <a:rPr lang="en-NZ" dirty="0" smtClean="0"/>
              <a:t>The user class contains get and insert functions as exampled in the pictures. This is so that a user can register and then be able to log in.</a:t>
            </a:r>
            <a:endParaRPr lang="en-NZ" dirty="0"/>
          </a:p>
        </p:txBody>
      </p:sp>
      <p:sp>
        <p:nvSpPr>
          <p:cNvPr id="13" name="Rectangle 12"/>
          <p:cNvSpPr/>
          <p:nvPr/>
        </p:nvSpPr>
        <p:spPr>
          <a:xfrm>
            <a:off x="5735239" y="5331503"/>
            <a:ext cx="1029769" cy="369332"/>
          </a:xfrm>
          <a:prstGeom prst="rect">
            <a:avLst/>
          </a:prstGeom>
        </p:spPr>
        <p:txBody>
          <a:bodyPr wrap="none">
            <a:spAutoFit/>
          </a:bodyPr>
          <a:lstStyle/>
          <a:p>
            <a:r>
              <a:rPr lang="en-NZ" dirty="0" err="1" smtClean="0">
                <a:solidFill>
                  <a:srgbClr val="00B050"/>
                </a:solidFill>
              </a:rPr>
              <a:t>user.php</a:t>
            </a:r>
            <a:endParaRPr lang="en-NZ" dirty="0">
              <a:solidFill>
                <a:srgbClr val="00B050"/>
              </a:solidFill>
            </a:endParaRPr>
          </a:p>
        </p:txBody>
      </p:sp>
    </p:spTree>
    <p:extLst>
      <p:ext uri="{BB962C8B-B14F-4D97-AF65-F5344CB8AC3E}">
        <p14:creationId xmlns:p14="http://schemas.microsoft.com/office/powerpoint/2010/main" val="36004661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14325"/>
            <a:ext cx="9601200" cy="838200"/>
          </a:xfrm>
        </p:spPr>
        <p:txBody>
          <a:bodyPr>
            <a:normAutofit/>
          </a:bodyPr>
          <a:lstStyle/>
          <a:p>
            <a:pPr lvl="0" fontAlgn="base"/>
            <a:r>
              <a:rPr lang="en-NZ" dirty="0"/>
              <a:t>Modify existing data </a:t>
            </a:r>
          </a:p>
        </p:txBody>
      </p:sp>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247" y="1492948"/>
            <a:ext cx="6382641" cy="457264"/>
          </a:xfrm>
          <a:prstGeom prst="rect">
            <a:avLst/>
          </a:prstGeom>
        </p:spPr>
      </p:pic>
      <p:sp>
        <p:nvSpPr>
          <p:cNvPr id="6" name="Rectangle 5"/>
          <p:cNvSpPr/>
          <p:nvPr/>
        </p:nvSpPr>
        <p:spPr>
          <a:xfrm>
            <a:off x="6601087" y="1721580"/>
            <a:ext cx="1029769" cy="369332"/>
          </a:xfrm>
          <a:prstGeom prst="rect">
            <a:avLst/>
          </a:prstGeom>
        </p:spPr>
        <p:txBody>
          <a:bodyPr wrap="none">
            <a:spAutoFit/>
          </a:bodyPr>
          <a:lstStyle/>
          <a:p>
            <a:r>
              <a:rPr lang="en-NZ" dirty="0" err="1" smtClean="0">
                <a:solidFill>
                  <a:srgbClr val="00B050"/>
                </a:solidFill>
              </a:rPr>
              <a:t>user.php</a:t>
            </a:r>
            <a:endParaRPr lang="en-NZ" dirty="0">
              <a:solidFill>
                <a:srgbClr val="00B050"/>
              </a:solidFill>
            </a:endParaRPr>
          </a:p>
        </p:txBody>
      </p:sp>
      <p:sp>
        <p:nvSpPr>
          <p:cNvPr id="7" name="TextBox 6"/>
          <p:cNvSpPr txBox="1"/>
          <p:nvPr/>
        </p:nvSpPr>
        <p:spPr>
          <a:xfrm>
            <a:off x="1004777" y="1967469"/>
            <a:ext cx="5699781" cy="646331"/>
          </a:xfrm>
          <a:prstGeom prst="rect">
            <a:avLst/>
          </a:prstGeom>
          <a:noFill/>
        </p:spPr>
        <p:txBody>
          <a:bodyPr wrap="square" rtlCol="0">
            <a:spAutoFit/>
          </a:bodyPr>
          <a:lstStyle/>
          <a:p>
            <a:r>
              <a:rPr lang="en-NZ" dirty="0" smtClean="0"/>
              <a:t>This update query gets called when a user wants to change their ‘username(</a:t>
            </a:r>
            <a:r>
              <a:rPr lang="en-NZ" dirty="0" err="1" smtClean="0"/>
              <a:t>chatname</a:t>
            </a:r>
            <a:r>
              <a:rPr lang="en-NZ" dirty="0" smtClean="0"/>
              <a:t>)’.</a:t>
            </a:r>
            <a:endParaRPr lang="en-NZ" dirty="0"/>
          </a:p>
        </p:txBody>
      </p:sp>
      <p:pic>
        <p:nvPicPr>
          <p:cNvPr id="8" name="B60A1C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20552" y="2319544"/>
            <a:ext cx="7451922" cy="3867902"/>
          </a:xfrm>
          <a:prstGeom prst="rect">
            <a:avLst/>
          </a:prstGeom>
        </p:spPr>
      </p:pic>
      <p:sp>
        <p:nvSpPr>
          <p:cNvPr id="9" name="Rectangle 8"/>
          <p:cNvSpPr/>
          <p:nvPr/>
        </p:nvSpPr>
        <p:spPr>
          <a:xfrm>
            <a:off x="10972800" y="2244468"/>
            <a:ext cx="787395" cy="369332"/>
          </a:xfrm>
          <a:prstGeom prst="rect">
            <a:avLst/>
          </a:prstGeom>
        </p:spPr>
        <p:txBody>
          <a:bodyPr wrap="none">
            <a:spAutoFit/>
          </a:bodyPr>
          <a:lstStyle/>
          <a:p>
            <a:r>
              <a:rPr lang="en-NZ" dirty="0" smtClean="0">
                <a:solidFill>
                  <a:srgbClr val="00B050"/>
                </a:solidFill>
              </a:rPr>
              <a:t>VIDEO</a:t>
            </a:r>
            <a:endParaRPr lang="en-NZ" dirty="0">
              <a:solidFill>
                <a:srgbClr val="00B050"/>
              </a:solidFill>
            </a:endParaRPr>
          </a:p>
        </p:txBody>
      </p:sp>
    </p:spTree>
    <p:extLst>
      <p:ext uri="{BB962C8B-B14F-4D97-AF65-F5344CB8AC3E}">
        <p14:creationId xmlns:p14="http://schemas.microsoft.com/office/powerpoint/2010/main" val="16648399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2119"/>
            <a:ext cx="9601200" cy="811226"/>
          </a:xfrm>
        </p:spPr>
        <p:txBody>
          <a:bodyPr/>
          <a:lstStyle/>
          <a:p>
            <a:r>
              <a:rPr lang="en-NZ" dirty="0" smtClean="0"/>
              <a:t>Live Chat Demonstration Video</a:t>
            </a:r>
            <a:endParaRPr lang="en-NZ" dirty="0"/>
          </a:p>
        </p:txBody>
      </p:sp>
      <p:pic>
        <p:nvPicPr>
          <p:cNvPr id="5" name="A74B00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82700" y="1335921"/>
            <a:ext cx="10134600" cy="5188704"/>
          </a:xfrm>
          <a:prstGeom prst="rect">
            <a:avLst/>
          </a:prstGeom>
        </p:spPr>
      </p:pic>
    </p:spTree>
    <p:extLst>
      <p:ext uri="{BB962C8B-B14F-4D97-AF65-F5344CB8AC3E}">
        <p14:creationId xmlns:p14="http://schemas.microsoft.com/office/powerpoint/2010/main" val="7376634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14325"/>
            <a:ext cx="9601200" cy="838200"/>
          </a:xfrm>
        </p:spPr>
        <p:txBody>
          <a:bodyPr>
            <a:normAutofit/>
          </a:bodyPr>
          <a:lstStyle/>
          <a:p>
            <a:pPr lvl="0" fontAlgn="base"/>
            <a:r>
              <a:rPr lang="en-NZ" dirty="0"/>
              <a:t>Simple </a:t>
            </a:r>
            <a:r>
              <a:rPr lang="en-NZ" dirty="0" smtClean="0"/>
              <a:t>select and </a:t>
            </a:r>
            <a:r>
              <a:rPr lang="en-NZ" dirty="0"/>
              <a:t>display </a:t>
            </a:r>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843" y="1152525"/>
            <a:ext cx="9881951" cy="924674"/>
          </a:xfrm>
          <a:prstGeom prst="rect">
            <a:avLst/>
          </a:prstGeom>
        </p:spPr>
      </p:pic>
      <p:sp>
        <p:nvSpPr>
          <p:cNvPr id="5" name="Rectangle 4"/>
          <p:cNvSpPr/>
          <p:nvPr/>
        </p:nvSpPr>
        <p:spPr>
          <a:xfrm>
            <a:off x="8963078" y="1707867"/>
            <a:ext cx="1492716" cy="369332"/>
          </a:xfrm>
          <a:prstGeom prst="rect">
            <a:avLst/>
          </a:prstGeom>
        </p:spPr>
        <p:txBody>
          <a:bodyPr wrap="none">
            <a:spAutoFit/>
          </a:bodyPr>
          <a:lstStyle/>
          <a:p>
            <a:r>
              <a:rPr lang="en-NZ" dirty="0" err="1" smtClean="0">
                <a:solidFill>
                  <a:srgbClr val="00B050"/>
                </a:solidFill>
              </a:rPr>
              <a:t>message.php</a:t>
            </a:r>
            <a:endParaRPr lang="en-NZ" dirty="0">
              <a:solidFill>
                <a:srgbClr val="00B050"/>
              </a:solidFill>
            </a:endParaRPr>
          </a:p>
        </p:txBody>
      </p:sp>
      <p:sp>
        <p:nvSpPr>
          <p:cNvPr id="7" name="TextBox 6"/>
          <p:cNvSpPr txBox="1"/>
          <p:nvPr/>
        </p:nvSpPr>
        <p:spPr>
          <a:xfrm>
            <a:off x="1132523" y="2077199"/>
            <a:ext cx="5699781" cy="646331"/>
          </a:xfrm>
          <a:prstGeom prst="rect">
            <a:avLst/>
          </a:prstGeom>
          <a:noFill/>
        </p:spPr>
        <p:txBody>
          <a:bodyPr wrap="square" rtlCol="0">
            <a:spAutoFit/>
          </a:bodyPr>
          <a:lstStyle/>
          <a:p>
            <a:r>
              <a:rPr lang="en-NZ" dirty="0" smtClean="0"/>
              <a:t>This simple select query gets the messages from the database. </a:t>
            </a:r>
            <a:endParaRPr lang="en-NZ"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43" y="3648204"/>
            <a:ext cx="3405625" cy="2792189"/>
          </a:xfrm>
          <a:prstGeom prst="rect">
            <a:avLst/>
          </a:prstGeom>
        </p:spPr>
      </p:pic>
      <p:sp>
        <p:nvSpPr>
          <p:cNvPr id="9" name="TextBox 8"/>
          <p:cNvSpPr txBox="1"/>
          <p:nvPr/>
        </p:nvSpPr>
        <p:spPr>
          <a:xfrm>
            <a:off x="3979468" y="3648204"/>
            <a:ext cx="2925219" cy="646331"/>
          </a:xfrm>
          <a:prstGeom prst="rect">
            <a:avLst/>
          </a:prstGeom>
          <a:noFill/>
        </p:spPr>
        <p:txBody>
          <a:bodyPr wrap="square" rtlCol="0">
            <a:spAutoFit/>
          </a:bodyPr>
          <a:lstStyle/>
          <a:p>
            <a:r>
              <a:rPr lang="en-NZ" dirty="0" smtClean="0"/>
              <a:t>This function displays the message to the screen.</a:t>
            </a:r>
            <a:endParaRPr lang="en-NZ" dirty="0"/>
          </a:p>
        </p:txBody>
      </p:sp>
      <p:sp>
        <p:nvSpPr>
          <p:cNvPr id="10" name="Rectangle 9"/>
          <p:cNvSpPr/>
          <p:nvPr/>
        </p:nvSpPr>
        <p:spPr>
          <a:xfrm>
            <a:off x="2486752" y="6071061"/>
            <a:ext cx="1492716" cy="369332"/>
          </a:xfrm>
          <a:prstGeom prst="rect">
            <a:avLst/>
          </a:prstGeom>
        </p:spPr>
        <p:txBody>
          <a:bodyPr wrap="none">
            <a:spAutoFit/>
          </a:bodyPr>
          <a:lstStyle/>
          <a:p>
            <a:r>
              <a:rPr lang="en-NZ" dirty="0" err="1" smtClean="0">
                <a:solidFill>
                  <a:srgbClr val="00B050"/>
                </a:solidFill>
              </a:rPr>
              <a:t>message.php</a:t>
            </a:r>
            <a:endParaRPr lang="en-NZ" dirty="0">
              <a:solidFill>
                <a:srgbClr val="00B050"/>
              </a:solidFill>
            </a:endParaRPr>
          </a:p>
        </p:txBody>
      </p:sp>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3872" y="2915399"/>
            <a:ext cx="3032150" cy="3051022"/>
          </a:xfrm>
          <a:prstGeom prst="rect">
            <a:avLst/>
          </a:prstGeom>
        </p:spPr>
      </p:pic>
      <p:sp>
        <p:nvSpPr>
          <p:cNvPr id="12" name="TextBox 11"/>
          <p:cNvSpPr txBox="1"/>
          <p:nvPr/>
        </p:nvSpPr>
        <p:spPr>
          <a:xfrm>
            <a:off x="7584126" y="5940653"/>
            <a:ext cx="3215640" cy="646331"/>
          </a:xfrm>
          <a:prstGeom prst="rect">
            <a:avLst/>
          </a:prstGeom>
          <a:noFill/>
        </p:spPr>
        <p:txBody>
          <a:bodyPr wrap="square" rtlCol="0">
            <a:spAutoFit/>
          </a:bodyPr>
          <a:lstStyle/>
          <a:p>
            <a:r>
              <a:rPr lang="en-NZ" dirty="0" smtClean="0"/>
              <a:t>This is the messages displayed on the screen</a:t>
            </a:r>
            <a:endParaRPr lang="en-NZ" dirty="0"/>
          </a:p>
        </p:txBody>
      </p:sp>
    </p:spTree>
    <p:extLst>
      <p:ext uri="{BB962C8B-B14F-4D97-AF65-F5344CB8AC3E}">
        <p14:creationId xmlns:p14="http://schemas.microsoft.com/office/powerpoint/2010/main" val="2875213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14325"/>
            <a:ext cx="9601200" cy="838200"/>
          </a:xfrm>
        </p:spPr>
        <p:txBody>
          <a:bodyPr>
            <a:normAutofit/>
          </a:bodyPr>
          <a:lstStyle/>
          <a:p>
            <a:pPr lvl="0" fontAlgn="base"/>
            <a:r>
              <a:rPr lang="en-NZ" dirty="0"/>
              <a:t>Complex subset query and display </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488" y="1305623"/>
            <a:ext cx="3915321" cy="2676899"/>
          </a:xfrm>
          <a:prstGeom prst="rect">
            <a:avLst/>
          </a:prstGeom>
        </p:spPr>
      </p:pic>
      <p:sp>
        <p:nvSpPr>
          <p:cNvPr id="5" name="Rectangle 4"/>
          <p:cNvSpPr/>
          <p:nvPr/>
        </p:nvSpPr>
        <p:spPr>
          <a:xfrm>
            <a:off x="3520040" y="3613190"/>
            <a:ext cx="1029769" cy="369332"/>
          </a:xfrm>
          <a:prstGeom prst="rect">
            <a:avLst/>
          </a:prstGeom>
        </p:spPr>
        <p:txBody>
          <a:bodyPr wrap="none">
            <a:spAutoFit/>
          </a:bodyPr>
          <a:lstStyle/>
          <a:p>
            <a:r>
              <a:rPr lang="en-NZ" dirty="0" err="1" smtClean="0">
                <a:solidFill>
                  <a:srgbClr val="00B050"/>
                </a:solidFill>
              </a:rPr>
              <a:t>user.php</a:t>
            </a:r>
            <a:endParaRPr lang="en-NZ" dirty="0">
              <a:solidFill>
                <a:srgbClr val="00B050"/>
              </a:solidFill>
            </a:endParaRPr>
          </a:p>
        </p:txBody>
      </p:sp>
      <p:sp>
        <p:nvSpPr>
          <p:cNvPr id="6" name="TextBox 5"/>
          <p:cNvSpPr txBox="1"/>
          <p:nvPr/>
        </p:nvSpPr>
        <p:spPr>
          <a:xfrm>
            <a:off x="4549809" y="1305623"/>
            <a:ext cx="2925219" cy="1477328"/>
          </a:xfrm>
          <a:prstGeom prst="rect">
            <a:avLst/>
          </a:prstGeom>
          <a:noFill/>
        </p:spPr>
        <p:txBody>
          <a:bodyPr wrap="square" rtlCol="0">
            <a:spAutoFit/>
          </a:bodyPr>
          <a:lstStyle/>
          <a:p>
            <a:r>
              <a:rPr lang="en-NZ" dirty="0" smtClean="0"/>
              <a:t>This is a trigger that updates the ‘username’ field in the ‘message’ table, once the ‘username’ field has been updated in the ‘user’ table.</a:t>
            </a:r>
            <a:endParaRPr lang="en-NZ" dirty="0"/>
          </a:p>
        </p:txBody>
      </p:sp>
    </p:spTree>
    <p:extLst>
      <p:ext uri="{BB962C8B-B14F-4D97-AF65-F5344CB8AC3E}">
        <p14:creationId xmlns:p14="http://schemas.microsoft.com/office/powerpoint/2010/main" val="33931476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NZ" dirty="0" smtClean="0"/>
              <a:t>Secure</a:t>
            </a:r>
            <a:endParaRPr lang="en-NZ" dirty="0"/>
          </a:p>
        </p:txBody>
      </p:sp>
      <p:sp>
        <p:nvSpPr>
          <p:cNvPr id="5" name="Subtitle 4"/>
          <p:cNvSpPr>
            <a:spLocks noGrp="1"/>
          </p:cNvSpPr>
          <p:nvPr>
            <p:ph type="subTitle" idx="1"/>
          </p:nvPr>
        </p:nvSpPr>
        <p:spPr/>
        <p:txBody>
          <a:bodyPr/>
          <a:lstStyle/>
          <a:p>
            <a:endParaRPr lang="en-NZ"/>
          </a:p>
        </p:txBody>
      </p:sp>
    </p:spTree>
    <p:extLst>
      <p:ext uri="{BB962C8B-B14F-4D97-AF65-F5344CB8AC3E}">
        <p14:creationId xmlns:p14="http://schemas.microsoft.com/office/powerpoint/2010/main" val="38569011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89290"/>
            <a:ext cx="9601200" cy="746491"/>
          </a:xfrm>
        </p:spPr>
        <p:txBody>
          <a:bodyPr/>
          <a:lstStyle/>
          <a:p>
            <a:r>
              <a:rPr lang="en-NZ" dirty="0" smtClean="0"/>
              <a:t>Secure Login - Video</a:t>
            </a:r>
            <a:endParaRPr lang="en-NZ" dirty="0"/>
          </a:p>
        </p:txBody>
      </p:sp>
      <p:pic>
        <p:nvPicPr>
          <p:cNvPr id="5" name="AD8C4E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0746" y="1455918"/>
            <a:ext cx="10835220" cy="4483636"/>
          </a:xfrm>
          <a:prstGeom prst="rect">
            <a:avLst/>
          </a:prstGeom>
        </p:spPr>
      </p:pic>
    </p:spTree>
    <p:extLst>
      <p:ext uri="{BB962C8B-B14F-4D97-AF65-F5344CB8AC3E}">
        <p14:creationId xmlns:p14="http://schemas.microsoft.com/office/powerpoint/2010/main" val="35346204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89290"/>
            <a:ext cx="9601200" cy="746491"/>
          </a:xfrm>
        </p:spPr>
        <p:txBody>
          <a:bodyPr/>
          <a:lstStyle/>
          <a:p>
            <a:r>
              <a:rPr lang="en-NZ" dirty="0" smtClean="0"/>
              <a:t>Secure Login - Code</a:t>
            </a:r>
            <a:endParaRPr lang="en-NZ"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363" y="1187332"/>
            <a:ext cx="4737174" cy="5177054"/>
          </a:xfrm>
          <a:prstGeom prst="rect">
            <a:avLst/>
          </a:prstGeom>
        </p:spPr>
      </p:pic>
      <p:sp>
        <p:nvSpPr>
          <p:cNvPr id="6" name="Rectangle 5"/>
          <p:cNvSpPr/>
          <p:nvPr/>
        </p:nvSpPr>
        <p:spPr>
          <a:xfrm>
            <a:off x="1886201" y="1554196"/>
            <a:ext cx="3122770" cy="120856"/>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p:cNvSpPr/>
          <p:nvPr/>
        </p:nvSpPr>
        <p:spPr>
          <a:xfrm>
            <a:off x="1886201" y="2402511"/>
            <a:ext cx="3122770" cy="120856"/>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Rectangle 7"/>
          <p:cNvSpPr/>
          <p:nvPr/>
        </p:nvSpPr>
        <p:spPr>
          <a:xfrm>
            <a:off x="1886201" y="3250826"/>
            <a:ext cx="2964932" cy="115461"/>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6900879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89290"/>
            <a:ext cx="9601200" cy="746491"/>
          </a:xfrm>
        </p:spPr>
        <p:txBody>
          <a:bodyPr/>
          <a:lstStyle/>
          <a:p>
            <a:r>
              <a:rPr lang="en-NZ" dirty="0" smtClean="0"/>
              <a:t>Secure Register - Video</a:t>
            </a:r>
            <a:endParaRPr lang="en-NZ" dirty="0"/>
          </a:p>
        </p:txBody>
      </p:sp>
      <p:pic>
        <p:nvPicPr>
          <p:cNvPr id="3" name="890D4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67356" y="1767312"/>
            <a:ext cx="9505444" cy="3933373"/>
          </a:xfrm>
          <a:prstGeom prst="rect">
            <a:avLst/>
          </a:prstGeom>
        </p:spPr>
      </p:pic>
    </p:spTree>
    <p:extLst>
      <p:ext uri="{BB962C8B-B14F-4D97-AF65-F5344CB8AC3E}">
        <p14:creationId xmlns:p14="http://schemas.microsoft.com/office/powerpoint/2010/main" val="26883419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89290"/>
            <a:ext cx="9601200" cy="746491"/>
          </a:xfrm>
        </p:spPr>
        <p:txBody>
          <a:bodyPr/>
          <a:lstStyle/>
          <a:p>
            <a:r>
              <a:rPr lang="en-NZ" dirty="0" smtClean="0"/>
              <a:t>Secure Register - Code</a:t>
            </a:r>
            <a:endParaRPr lang="en-NZ"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951" y="1240389"/>
            <a:ext cx="5616040" cy="5224395"/>
          </a:xfrm>
          <a:prstGeom prst="rect">
            <a:avLst/>
          </a:prstGeom>
        </p:spPr>
      </p:pic>
      <p:sp>
        <p:nvSpPr>
          <p:cNvPr id="5" name="Rectangle 4"/>
          <p:cNvSpPr/>
          <p:nvPr/>
        </p:nvSpPr>
        <p:spPr>
          <a:xfrm>
            <a:off x="1841651" y="3039219"/>
            <a:ext cx="3895602" cy="120856"/>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Rectangle 5"/>
          <p:cNvSpPr/>
          <p:nvPr/>
        </p:nvSpPr>
        <p:spPr>
          <a:xfrm>
            <a:off x="1687902" y="1527223"/>
            <a:ext cx="3122770" cy="120856"/>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p:cNvSpPr/>
          <p:nvPr/>
        </p:nvSpPr>
        <p:spPr>
          <a:xfrm>
            <a:off x="1728363" y="1648079"/>
            <a:ext cx="3122770" cy="120856"/>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Rectangle 7"/>
          <p:cNvSpPr/>
          <p:nvPr/>
        </p:nvSpPr>
        <p:spPr>
          <a:xfrm>
            <a:off x="1687902" y="2292055"/>
            <a:ext cx="1395163" cy="119372"/>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p:cNvSpPr/>
          <p:nvPr/>
        </p:nvSpPr>
        <p:spPr>
          <a:xfrm>
            <a:off x="1728363" y="3919902"/>
            <a:ext cx="3895602" cy="120856"/>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p:cNvSpPr/>
          <p:nvPr/>
        </p:nvSpPr>
        <p:spPr>
          <a:xfrm>
            <a:off x="1728363" y="4800584"/>
            <a:ext cx="3122770" cy="1049957"/>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7042791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89290"/>
            <a:ext cx="9601200" cy="746491"/>
          </a:xfrm>
        </p:spPr>
        <p:txBody>
          <a:bodyPr/>
          <a:lstStyle/>
          <a:p>
            <a:r>
              <a:rPr lang="en-NZ" dirty="0"/>
              <a:t>Cross-site Scripting (XSS)</a:t>
            </a:r>
          </a:p>
        </p:txBody>
      </p:sp>
      <p:sp>
        <p:nvSpPr>
          <p:cNvPr id="4" name="TextBox 3"/>
          <p:cNvSpPr txBox="1"/>
          <p:nvPr/>
        </p:nvSpPr>
        <p:spPr>
          <a:xfrm>
            <a:off x="1580147" y="1035781"/>
            <a:ext cx="2925219" cy="461665"/>
          </a:xfrm>
          <a:prstGeom prst="rect">
            <a:avLst/>
          </a:prstGeom>
          <a:noFill/>
        </p:spPr>
        <p:txBody>
          <a:bodyPr wrap="square" rtlCol="0">
            <a:spAutoFit/>
          </a:bodyPr>
          <a:lstStyle/>
          <a:p>
            <a:r>
              <a:rPr lang="en-NZ" sz="2400" b="1" dirty="0" smtClean="0"/>
              <a:t>Explain the Attack</a:t>
            </a:r>
            <a:endParaRPr lang="en-NZ" sz="2400" b="1" dirty="0"/>
          </a:p>
        </p:txBody>
      </p:sp>
      <p:sp>
        <p:nvSpPr>
          <p:cNvPr id="5" name="TextBox 4"/>
          <p:cNvSpPr txBox="1"/>
          <p:nvPr/>
        </p:nvSpPr>
        <p:spPr>
          <a:xfrm>
            <a:off x="1902861" y="1497446"/>
            <a:ext cx="9230360" cy="2031325"/>
          </a:xfrm>
          <a:prstGeom prst="rect">
            <a:avLst/>
          </a:prstGeom>
          <a:noFill/>
        </p:spPr>
        <p:txBody>
          <a:bodyPr wrap="square" rtlCol="0">
            <a:spAutoFit/>
          </a:bodyPr>
          <a:lstStyle/>
          <a:p>
            <a:r>
              <a:rPr lang="en-US" dirty="0"/>
              <a:t>Cross-Site Scripting (XSS) attacks are a type of injection, in which malicious scripts are injected into otherwise benign and trusted web sites. XSS attacks occur when an attacker uses a web application to send malicious code, generally in the form of a browser side script, to a different end user. Flaws that allow these attacks to succeed are quite widespread and occur anywhere a web application uses input from a user within the output it generates without validating or encoding it</a:t>
            </a:r>
            <a:r>
              <a:rPr lang="en-US" dirty="0" smtClean="0"/>
              <a:t>.</a:t>
            </a:r>
          </a:p>
          <a:p>
            <a:r>
              <a:rPr lang="en-NZ" dirty="0">
                <a:hlinkClick r:id="rId2"/>
              </a:rPr>
              <a:t>https://www.owasp.org/index.php/Cross-site_Scripting_(XSS</a:t>
            </a:r>
            <a:r>
              <a:rPr lang="en-NZ" dirty="0" smtClean="0">
                <a:hlinkClick r:id="rId2"/>
              </a:rPr>
              <a:t>)</a:t>
            </a:r>
            <a:r>
              <a:rPr lang="en-NZ" dirty="0" smtClean="0"/>
              <a:t> </a:t>
            </a:r>
            <a:endParaRPr lang="en-NZ" dirty="0"/>
          </a:p>
        </p:txBody>
      </p:sp>
      <p:sp>
        <p:nvSpPr>
          <p:cNvPr id="7" name="TextBox 6"/>
          <p:cNvSpPr txBox="1"/>
          <p:nvPr/>
        </p:nvSpPr>
        <p:spPr>
          <a:xfrm>
            <a:off x="1902861" y="3990436"/>
            <a:ext cx="9230360" cy="1200329"/>
          </a:xfrm>
          <a:prstGeom prst="rect">
            <a:avLst/>
          </a:prstGeom>
          <a:noFill/>
        </p:spPr>
        <p:txBody>
          <a:bodyPr wrap="square" rtlCol="0">
            <a:spAutoFit/>
          </a:bodyPr>
          <a:lstStyle/>
          <a:p>
            <a:r>
              <a:rPr lang="en-NZ" dirty="0" smtClean="0"/>
              <a:t>Often an XSS attack is a segment of JavaScript or HTML that is injected into an input box that doesn’t filter or validate inputs. The output will be the result of the inputted code.</a:t>
            </a:r>
          </a:p>
          <a:p>
            <a:r>
              <a:rPr lang="en-NZ" dirty="0" smtClean="0"/>
              <a:t>For Example:</a:t>
            </a:r>
          </a:p>
          <a:p>
            <a:r>
              <a:rPr lang="en-NZ" dirty="0"/>
              <a:t>Inserting </a:t>
            </a:r>
            <a:r>
              <a:rPr lang="en-NZ" dirty="0" smtClean="0"/>
              <a:t>‘&lt;</a:t>
            </a:r>
            <a:r>
              <a:rPr lang="en-NZ" dirty="0"/>
              <a:t>body </a:t>
            </a:r>
            <a:r>
              <a:rPr lang="en-NZ" dirty="0" err="1"/>
              <a:t>onload</a:t>
            </a:r>
            <a:r>
              <a:rPr lang="en-NZ" dirty="0"/>
              <a:t>=alert('test1</a:t>
            </a:r>
            <a:r>
              <a:rPr lang="en-NZ" dirty="0" smtClean="0"/>
              <a:t>')&gt;’ in an input box would display a JavaScript alert box;</a:t>
            </a:r>
            <a:endParaRPr lang="en-NZ" dirty="0"/>
          </a:p>
        </p:txBody>
      </p:sp>
    </p:spTree>
    <p:extLst>
      <p:ext uri="{BB962C8B-B14F-4D97-AF65-F5344CB8AC3E}">
        <p14:creationId xmlns:p14="http://schemas.microsoft.com/office/powerpoint/2010/main" val="7341577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89290"/>
            <a:ext cx="9601200" cy="746491"/>
          </a:xfrm>
        </p:spPr>
        <p:txBody>
          <a:bodyPr/>
          <a:lstStyle/>
          <a:p>
            <a:r>
              <a:rPr lang="en-NZ" dirty="0"/>
              <a:t>Cross-site Scripting (XSS)</a:t>
            </a:r>
          </a:p>
        </p:txBody>
      </p:sp>
      <p:sp>
        <p:nvSpPr>
          <p:cNvPr id="4" name="TextBox 3"/>
          <p:cNvSpPr txBox="1"/>
          <p:nvPr/>
        </p:nvSpPr>
        <p:spPr>
          <a:xfrm>
            <a:off x="1580147" y="1035781"/>
            <a:ext cx="8414085" cy="461665"/>
          </a:xfrm>
          <a:prstGeom prst="rect">
            <a:avLst/>
          </a:prstGeom>
          <a:noFill/>
        </p:spPr>
        <p:txBody>
          <a:bodyPr wrap="square" rtlCol="0">
            <a:spAutoFit/>
          </a:bodyPr>
          <a:lstStyle/>
          <a:p>
            <a:r>
              <a:rPr lang="en-NZ" sz="2400" b="1" dirty="0"/>
              <a:t>I</a:t>
            </a:r>
            <a:r>
              <a:rPr lang="en-NZ" sz="2400" b="1" dirty="0" smtClean="0"/>
              <a:t>dentify Where </a:t>
            </a:r>
            <a:r>
              <a:rPr lang="en-NZ" sz="2400" b="1" dirty="0"/>
              <a:t>the </a:t>
            </a:r>
            <a:r>
              <a:rPr lang="en-NZ" sz="2400" b="1" dirty="0" smtClean="0"/>
              <a:t>Attack Could Be Used Against Your Site</a:t>
            </a:r>
            <a:endParaRPr lang="en-NZ" sz="2400" b="1" dirty="0"/>
          </a:p>
        </p:txBody>
      </p:sp>
      <p:sp>
        <p:nvSpPr>
          <p:cNvPr id="5" name="TextBox 4"/>
          <p:cNvSpPr txBox="1"/>
          <p:nvPr/>
        </p:nvSpPr>
        <p:spPr>
          <a:xfrm>
            <a:off x="1902861" y="1497446"/>
            <a:ext cx="9230360" cy="369332"/>
          </a:xfrm>
          <a:prstGeom prst="rect">
            <a:avLst/>
          </a:prstGeom>
          <a:noFill/>
        </p:spPr>
        <p:txBody>
          <a:bodyPr wrap="square" rtlCol="0">
            <a:spAutoFit/>
          </a:bodyPr>
          <a:lstStyle/>
          <a:p>
            <a:r>
              <a:rPr lang="en-NZ" dirty="0" smtClean="0"/>
              <a:t>This attack could be used on the input boxes of my login page</a:t>
            </a:r>
            <a:endParaRPr lang="en-NZ"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1063" y="2328443"/>
            <a:ext cx="5813169" cy="3919668"/>
          </a:xfrm>
          <a:prstGeom prst="rect">
            <a:avLst/>
          </a:prstGeom>
        </p:spPr>
      </p:pic>
    </p:spTree>
    <p:extLst>
      <p:ext uri="{BB962C8B-B14F-4D97-AF65-F5344CB8AC3E}">
        <p14:creationId xmlns:p14="http://schemas.microsoft.com/office/powerpoint/2010/main" val="26529734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89290"/>
            <a:ext cx="9601200" cy="746491"/>
          </a:xfrm>
        </p:spPr>
        <p:txBody>
          <a:bodyPr/>
          <a:lstStyle/>
          <a:p>
            <a:r>
              <a:rPr lang="en-NZ" dirty="0"/>
              <a:t>Cross-site Scripting (XSS)</a:t>
            </a:r>
          </a:p>
        </p:txBody>
      </p:sp>
      <p:sp>
        <p:nvSpPr>
          <p:cNvPr id="4" name="TextBox 3"/>
          <p:cNvSpPr txBox="1"/>
          <p:nvPr/>
        </p:nvSpPr>
        <p:spPr>
          <a:xfrm>
            <a:off x="1580147" y="1035781"/>
            <a:ext cx="10210800" cy="461665"/>
          </a:xfrm>
          <a:prstGeom prst="rect">
            <a:avLst/>
          </a:prstGeom>
          <a:noFill/>
        </p:spPr>
        <p:txBody>
          <a:bodyPr wrap="square" rtlCol="0">
            <a:spAutoFit/>
          </a:bodyPr>
          <a:lstStyle/>
          <a:p>
            <a:pPr lvl="0" fontAlgn="base"/>
            <a:r>
              <a:rPr lang="en-NZ" sz="2400" b="1" dirty="0" smtClean="0"/>
              <a:t>Demo How </a:t>
            </a:r>
            <a:r>
              <a:rPr lang="en-NZ" sz="2400" b="1" dirty="0"/>
              <a:t>the </a:t>
            </a:r>
            <a:r>
              <a:rPr lang="en-NZ" sz="2400" b="1" dirty="0" smtClean="0"/>
              <a:t>Attack Being Used Against An Unsecured Version </a:t>
            </a:r>
            <a:r>
              <a:rPr lang="en-NZ" sz="2400" b="1" dirty="0"/>
              <a:t>of </a:t>
            </a:r>
            <a:r>
              <a:rPr lang="en-NZ" sz="2400" b="1" dirty="0" smtClean="0"/>
              <a:t>Your Site </a:t>
            </a:r>
            <a:endParaRPr lang="en-NZ" sz="2400" b="1" dirty="0"/>
          </a:p>
        </p:txBody>
      </p:sp>
      <p:pic>
        <p:nvPicPr>
          <p:cNvPr id="6" name="728A87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26845" y="1616744"/>
            <a:ext cx="8572500" cy="3752850"/>
          </a:xfrm>
          <a:prstGeom prst="rect">
            <a:avLst/>
          </a:prstGeom>
        </p:spPr>
      </p:pic>
    </p:spTree>
    <p:extLst>
      <p:ext uri="{BB962C8B-B14F-4D97-AF65-F5344CB8AC3E}">
        <p14:creationId xmlns:p14="http://schemas.microsoft.com/office/powerpoint/2010/main" val="22243283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NZ" dirty="0" smtClean="0"/>
              <a:t>Must have Features</a:t>
            </a:r>
            <a:endParaRPr lang="en-NZ" dirty="0"/>
          </a:p>
        </p:txBody>
      </p:sp>
      <p:sp>
        <p:nvSpPr>
          <p:cNvPr id="5" name="Subtitle 4"/>
          <p:cNvSpPr>
            <a:spLocks noGrp="1"/>
          </p:cNvSpPr>
          <p:nvPr>
            <p:ph type="subTitle" idx="1"/>
          </p:nvPr>
        </p:nvSpPr>
        <p:spPr/>
        <p:txBody>
          <a:bodyPr/>
          <a:lstStyle/>
          <a:p>
            <a:r>
              <a:rPr lang="en-NZ" dirty="0" err="1" smtClean="0"/>
              <a:t>Behat</a:t>
            </a:r>
            <a:r>
              <a:rPr lang="en-NZ" dirty="0" smtClean="0"/>
              <a:t> Scenarios</a:t>
            </a:r>
            <a:endParaRPr lang="en-NZ" dirty="0"/>
          </a:p>
        </p:txBody>
      </p:sp>
    </p:spTree>
    <p:extLst>
      <p:ext uri="{BB962C8B-B14F-4D97-AF65-F5344CB8AC3E}">
        <p14:creationId xmlns:p14="http://schemas.microsoft.com/office/powerpoint/2010/main" val="10945109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89290"/>
            <a:ext cx="9601200" cy="746491"/>
          </a:xfrm>
        </p:spPr>
        <p:txBody>
          <a:bodyPr/>
          <a:lstStyle/>
          <a:p>
            <a:r>
              <a:rPr lang="en-NZ" dirty="0"/>
              <a:t>Cross-site Scripting (XSS)</a:t>
            </a:r>
          </a:p>
        </p:txBody>
      </p:sp>
      <p:sp>
        <p:nvSpPr>
          <p:cNvPr id="4" name="TextBox 3"/>
          <p:cNvSpPr txBox="1"/>
          <p:nvPr/>
        </p:nvSpPr>
        <p:spPr>
          <a:xfrm>
            <a:off x="1580147" y="1035781"/>
            <a:ext cx="10210800" cy="461665"/>
          </a:xfrm>
          <a:prstGeom prst="rect">
            <a:avLst/>
          </a:prstGeom>
          <a:noFill/>
        </p:spPr>
        <p:txBody>
          <a:bodyPr wrap="square" rtlCol="0">
            <a:spAutoFit/>
          </a:bodyPr>
          <a:lstStyle/>
          <a:p>
            <a:pPr lvl="0" fontAlgn="base"/>
            <a:r>
              <a:rPr lang="en-NZ" sz="2400" b="1" dirty="0" smtClean="0"/>
              <a:t>Demo How </a:t>
            </a:r>
            <a:r>
              <a:rPr lang="en-NZ" sz="2400" b="1" dirty="0"/>
              <a:t>the </a:t>
            </a:r>
            <a:r>
              <a:rPr lang="en-NZ" sz="2400" b="1" dirty="0" smtClean="0"/>
              <a:t>Attack Being Used Against An Unsecured Version </a:t>
            </a:r>
            <a:r>
              <a:rPr lang="en-NZ" sz="2400" b="1" dirty="0"/>
              <a:t>of </a:t>
            </a:r>
            <a:r>
              <a:rPr lang="en-NZ" sz="2400" b="1" dirty="0" smtClean="0"/>
              <a:t>Your Site </a:t>
            </a:r>
            <a:endParaRPr lang="en-NZ" sz="2400" b="1"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0" y="1497446"/>
            <a:ext cx="4526547" cy="5161852"/>
          </a:xfrm>
          <a:prstGeom prst="rect">
            <a:avLst/>
          </a:prstGeom>
        </p:spPr>
      </p:pic>
      <p:sp>
        <p:nvSpPr>
          <p:cNvPr id="7" name="TextBox 6"/>
          <p:cNvSpPr txBox="1"/>
          <p:nvPr/>
        </p:nvSpPr>
        <p:spPr>
          <a:xfrm>
            <a:off x="6685547" y="3247375"/>
            <a:ext cx="3535413" cy="369332"/>
          </a:xfrm>
          <a:prstGeom prst="rect">
            <a:avLst/>
          </a:prstGeom>
          <a:noFill/>
        </p:spPr>
        <p:txBody>
          <a:bodyPr wrap="square" rtlCol="0">
            <a:spAutoFit/>
          </a:bodyPr>
          <a:lstStyle/>
          <a:p>
            <a:r>
              <a:rPr lang="en-NZ" dirty="0" smtClean="0"/>
              <a:t>Inputs aren’t filtered</a:t>
            </a:r>
            <a:endParaRPr lang="en-NZ" dirty="0"/>
          </a:p>
        </p:txBody>
      </p:sp>
      <p:sp>
        <p:nvSpPr>
          <p:cNvPr id="8" name="Rectangle 7"/>
          <p:cNvSpPr/>
          <p:nvPr/>
        </p:nvSpPr>
        <p:spPr>
          <a:xfrm>
            <a:off x="2159000" y="1832250"/>
            <a:ext cx="2105503" cy="126861"/>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p:cNvSpPr/>
          <p:nvPr/>
        </p:nvSpPr>
        <p:spPr>
          <a:xfrm>
            <a:off x="2316770" y="2729117"/>
            <a:ext cx="2105503" cy="126861"/>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2326357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89290"/>
            <a:ext cx="9601200" cy="746491"/>
          </a:xfrm>
        </p:spPr>
        <p:txBody>
          <a:bodyPr/>
          <a:lstStyle/>
          <a:p>
            <a:r>
              <a:rPr lang="en-NZ" dirty="0"/>
              <a:t>Cross-site Scripting (XSS)</a:t>
            </a:r>
          </a:p>
        </p:txBody>
      </p:sp>
      <p:sp>
        <p:nvSpPr>
          <p:cNvPr id="4" name="TextBox 3"/>
          <p:cNvSpPr txBox="1"/>
          <p:nvPr/>
        </p:nvSpPr>
        <p:spPr>
          <a:xfrm>
            <a:off x="1155032" y="804948"/>
            <a:ext cx="10828421" cy="461665"/>
          </a:xfrm>
          <a:prstGeom prst="rect">
            <a:avLst/>
          </a:prstGeom>
          <a:noFill/>
        </p:spPr>
        <p:txBody>
          <a:bodyPr wrap="square" rtlCol="0">
            <a:spAutoFit/>
          </a:bodyPr>
          <a:lstStyle/>
          <a:p>
            <a:pPr lvl="0" fontAlgn="base"/>
            <a:r>
              <a:rPr lang="en-NZ" sz="2400" b="1" dirty="0" smtClean="0"/>
              <a:t>Display Code In Conforming To </a:t>
            </a:r>
            <a:r>
              <a:rPr lang="en-NZ" sz="2400" b="1" dirty="0"/>
              <a:t>OWASP </a:t>
            </a:r>
            <a:r>
              <a:rPr lang="en-NZ" sz="2400" b="1" dirty="0" smtClean="0"/>
              <a:t>Guidelines That Protects Against </a:t>
            </a:r>
            <a:r>
              <a:rPr lang="en-NZ" sz="2400" b="1" dirty="0"/>
              <a:t>the </a:t>
            </a:r>
            <a:r>
              <a:rPr lang="en-NZ" sz="2400" b="1" dirty="0" smtClean="0"/>
              <a:t>Attack </a:t>
            </a:r>
            <a:endParaRPr lang="en-NZ" sz="2400" b="1" dirty="0"/>
          </a:p>
        </p:txBody>
      </p:sp>
      <p:sp>
        <p:nvSpPr>
          <p:cNvPr id="7" name="TextBox 6"/>
          <p:cNvSpPr txBox="1"/>
          <p:nvPr/>
        </p:nvSpPr>
        <p:spPr>
          <a:xfrm>
            <a:off x="1609286" y="1401945"/>
            <a:ext cx="8877992" cy="1200329"/>
          </a:xfrm>
          <a:prstGeom prst="rect">
            <a:avLst/>
          </a:prstGeom>
          <a:noFill/>
        </p:spPr>
        <p:txBody>
          <a:bodyPr wrap="square" rtlCol="0">
            <a:spAutoFit/>
          </a:bodyPr>
          <a:lstStyle/>
          <a:p>
            <a:r>
              <a:rPr lang="en-NZ" dirty="0" smtClean="0"/>
              <a:t>I didn’t use OWASP guideline code to project against this attack I used ‘</a:t>
            </a:r>
            <a:r>
              <a:rPr lang="en-NZ" dirty="0" err="1" smtClean="0"/>
              <a:t>Filter_Input</a:t>
            </a:r>
            <a:r>
              <a:rPr lang="en-NZ" dirty="0" smtClean="0"/>
              <a:t>’ from :</a:t>
            </a:r>
          </a:p>
          <a:p>
            <a:r>
              <a:rPr lang="en-NZ" dirty="0">
                <a:hlinkClick r:id="rId2"/>
              </a:rPr>
              <a:t>http://</a:t>
            </a:r>
            <a:r>
              <a:rPr lang="en-NZ" dirty="0" smtClean="0">
                <a:hlinkClick r:id="rId2"/>
              </a:rPr>
              <a:t>php.net/manual/en/function.filter-input.php</a:t>
            </a:r>
            <a:endParaRPr lang="en-NZ" dirty="0" smtClean="0"/>
          </a:p>
          <a:p>
            <a:r>
              <a:rPr lang="en-NZ" dirty="0" smtClean="0"/>
              <a:t>And use </a:t>
            </a:r>
            <a:r>
              <a:rPr lang="en-NZ" dirty="0"/>
              <a:t>the </a:t>
            </a:r>
            <a:r>
              <a:rPr lang="en-NZ" dirty="0" smtClean="0"/>
              <a:t>filter ‘FILTER_SANITIZE_SPECIAL_CHARS’ to stop the XSS attack from working</a:t>
            </a:r>
          </a:p>
          <a:p>
            <a:endParaRPr lang="en-NZ" dirty="0"/>
          </a:p>
        </p:txBody>
      </p:sp>
    </p:spTree>
    <p:extLst>
      <p:ext uri="{BB962C8B-B14F-4D97-AF65-F5344CB8AC3E}">
        <p14:creationId xmlns:p14="http://schemas.microsoft.com/office/powerpoint/2010/main" val="5375016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89290"/>
            <a:ext cx="9601200" cy="746491"/>
          </a:xfrm>
        </p:spPr>
        <p:txBody>
          <a:bodyPr/>
          <a:lstStyle/>
          <a:p>
            <a:r>
              <a:rPr lang="en-NZ" dirty="0"/>
              <a:t>Cross-site Scripting (XSS)</a:t>
            </a:r>
          </a:p>
        </p:txBody>
      </p:sp>
      <p:sp>
        <p:nvSpPr>
          <p:cNvPr id="4" name="TextBox 3"/>
          <p:cNvSpPr txBox="1"/>
          <p:nvPr/>
        </p:nvSpPr>
        <p:spPr>
          <a:xfrm>
            <a:off x="1732548" y="804948"/>
            <a:ext cx="10828421" cy="461665"/>
          </a:xfrm>
          <a:prstGeom prst="rect">
            <a:avLst/>
          </a:prstGeom>
          <a:noFill/>
        </p:spPr>
        <p:txBody>
          <a:bodyPr wrap="square" rtlCol="0">
            <a:spAutoFit/>
          </a:bodyPr>
          <a:lstStyle/>
          <a:p>
            <a:pPr lvl="0" fontAlgn="base"/>
            <a:r>
              <a:rPr lang="en-NZ" sz="2400" b="1" dirty="0" smtClean="0"/>
              <a:t>Demo </a:t>
            </a:r>
            <a:r>
              <a:rPr lang="en-NZ" sz="2400" b="1" dirty="0"/>
              <a:t>the </a:t>
            </a:r>
            <a:r>
              <a:rPr lang="en-NZ" sz="2400" b="1" dirty="0" smtClean="0"/>
              <a:t>Attack Failing Against </a:t>
            </a:r>
            <a:r>
              <a:rPr lang="en-NZ" sz="2400" b="1" dirty="0"/>
              <a:t>a </a:t>
            </a:r>
            <a:r>
              <a:rPr lang="en-NZ" sz="2400" b="1" dirty="0" smtClean="0"/>
              <a:t>Secured Version Of Your Site </a:t>
            </a:r>
            <a:endParaRPr lang="en-NZ" sz="2400" b="1" dirty="0"/>
          </a:p>
        </p:txBody>
      </p:sp>
      <p:pic>
        <p:nvPicPr>
          <p:cNvPr id="3" name="104A75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09750" y="1552575"/>
            <a:ext cx="8572500" cy="3752850"/>
          </a:xfrm>
          <a:prstGeom prst="rect">
            <a:avLst/>
          </a:prstGeom>
        </p:spPr>
      </p:pic>
    </p:spTree>
    <p:extLst>
      <p:ext uri="{BB962C8B-B14F-4D97-AF65-F5344CB8AC3E}">
        <p14:creationId xmlns:p14="http://schemas.microsoft.com/office/powerpoint/2010/main" val="9813310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89290"/>
            <a:ext cx="9601200" cy="746491"/>
          </a:xfrm>
        </p:spPr>
        <p:txBody>
          <a:bodyPr/>
          <a:lstStyle/>
          <a:p>
            <a:r>
              <a:rPr lang="en-NZ" dirty="0"/>
              <a:t>Cross-site Scripting (XSS)</a:t>
            </a:r>
          </a:p>
        </p:txBody>
      </p:sp>
      <p:sp>
        <p:nvSpPr>
          <p:cNvPr id="4" name="TextBox 3"/>
          <p:cNvSpPr txBox="1"/>
          <p:nvPr/>
        </p:nvSpPr>
        <p:spPr>
          <a:xfrm>
            <a:off x="1732548" y="804948"/>
            <a:ext cx="10828421" cy="461665"/>
          </a:xfrm>
          <a:prstGeom prst="rect">
            <a:avLst/>
          </a:prstGeom>
          <a:noFill/>
        </p:spPr>
        <p:txBody>
          <a:bodyPr wrap="square" rtlCol="0">
            <a:spAutoFit/>
          </a:bodyPr>
          <a:lstStyle/>
          <a:p>
            <a:pPr lvl="0" fontAlgn="base"/>
            <a:r>
              <a:rPr lang="en-NZ" sz="2400" b="1" dirty="0" smtClean="0"/>
              <a:t>Demo </a:t>
            </a:r>
            <a:r>
              <a:rPr lang="en-NZ" sz="2400" b="1" dirty="0"/>
              <a:t>the </a:t>
            </a:r>
            <a:r>
              <a:rPr lang="en-NZ" sz="2400" b="1" dirty="0" smtClean="0"/>
              <a:t>Attack Failing Against </a:t>
            </a:r>
            <a:r>
              <a:rPr lang="en-NZ" sz="2400" b="1" dirty="0"/>
              <a:t>a </a:t>
            </a:r>
            <a:r>
              <a:rPr lang="en-NZ" sz="2400" b="1" dirty="0" smtClean="0"/>
              <a:t>Secured Version Of Your Site </a:t>
            </a:r>
            <a:endParaRPr lang="en-NZ" sz="2400" b="1"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548" y="1383586"/>
            <a:ext cx="5101389" cy="5346077"/>
          </a:xfrm>
          <a:prstGeom prst="rect">
            <a:avLst/>
          </a:prstGeom>
        </p:spPr>
      </p:pic>
      <p:sp>
        <p:nvSpPr>
          <p:cNvPr id="6" name="TextBox 5"/>
          <p:cNvSpPr txBox="1"/>
          <p:nvPr/>
        </p:nvSpPr>
        <p:spPr>
          <a:xfrm>
            <a:off x="6833937" y="3343628"/>
            <a:ext cx="3535413" cy="369332"/>
          </a:xfrm>
          <a:prstGeom prst="rect">
            <a:avLst/>
          </a:prstGeom>
          <a:noFill/>
        </p:spPr>
        <p:txBody>
          <a:bodyPr wrap="square" rtlCol="0">
            <a:spAutoFit/>
          </a:bodyPr>
          <a:lstStyle/>
          <a:p>
            <a:r>
              <a:rPr lang="en-NZ" dirty="0" smtClean="0"/>
              <a:t>Inputs are filtered</a:t>
            </a:r>
            <a:endParaRPr lang="en-NZ" dirty="0"/>
          </a:p>
        </p:txBody>
      </p:sp>
      <p:sp>
        <p:nvSpPr>
          <p:cNvPr id="7" name="Rectangle 6"/>
          <p:cNvSpPr/>
          <p:nvPr/>
        </p:nvSpPr>
        <p:spPr>
          <a:xfrm>
            <a:off x="1872742" y="1718103"/>
            <a:ext cx="4816816" cy="222992"/>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Rectangle 7"/>
          <p:cNvSpPr/>
          <p:nvPr/>
        </p:nvSpPr>
        <p:spPr>
          <a:xfrm>
            <a:off x="1872741" y="2560312"/>
            <a:ext cx="4961195" cy="247055"/>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9226287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NZ" dirty="0" smtClean="0"/>
              <a:t>SOLID</a:t>
            </a:r>
            <a:endParaRPr lang="en-NZ" dirty="0"/>
          </a:p>
        </p:txBody>
      </p:sp>
      <p:sp>
        <p:nvSpPr>
          <p:cNvPr id="5" name="Subtitle 4"/>
          <p:cNvSpPr>
            <a:spLocks noGrp="1"/>
          </p:cNvSpPr>
          <p:nvPr>
            <p:ph type="subTitle" idx="1"/>
          </p:nvPr>
        </p:nvSpPr>
        <p:spPr/>
        <p:txBody>
          <a:bodyPr/>
          <a:lstStyle/>
          <a:p>
            <a:endParaRPr lang="en-NZ"/>
          </a:p>
        </p:txBody>
      </p:sp>
    </p:spTree>
    <p:extLst>
      <p:ext uri="{BB962C8B-B14F-4D97-AF65-F5344CB8AC3E}">
        <p14:creationId xmlns:p14="http://schemas.microsoft.com/office/powerpoint/2010/main" val="14105909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6395"/>
            <a:ext cx="9601200" cy="900239"/>
          </a:xfrm>
        </p:spPr>
        <p:txBody>
          <a:bodyPr/>
          <a:lstStyle/>
          <a:p>
            <a:r>
              <a:rPr lang="en-NZ" dirty="0" smtClean="0"/>
              <a:t>S – Single-Responsibility Principle</a:t>
            </a:r>
            <a:endParaRPr lang="en-NZ" dirty="0"/>
          </a:p>
        </p:txBody>
      </p:sp>
      <p:sp>
        <p:nvSpPr>
          <p:cNvPr id="3" name="Content Placeholder 2"/>
          <p:cNvSpPr>
            <a:spLocks noGrp="1"/>
          </p:cNvSpPr>
          <p:nvPr>
            <p:ph idx="1"/>
          </p:nvPr>
        </p:nvSpPr>
        <p:spPr>
          <a:xfrm>
            <a:off x="1371600" y="1286634"/>
            <a:ext cx="9601200" cy="825387"/>
          </a:xfrm>
        </p:spPr>
        <p:txBody>
          <a:bodyPr/>
          <a:lstStyle/>
          <a:p>
            <a:r>
              <a:rPr lang="en-US" dirty="0"/>
              <a:t>A class should have one and only one reason to change, meaning that a class should have only one job.</a:t>
            </a:r>
            <a:endParaRPr lang="en-NZ" dirty="0"/>
          </a:p>
        </p:txBody>
      </p:sp>
    </p:spTree>
    <p:extLst>
      <p:ext uri="{BB962C8B-B14F-4D97-AF65-F5344CB8AC3E}">
        <p14:creationId xmlns:p14="http://schemas.microsoft.com/office/powerpoint/2010/main" val="20277062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6395"/>
            <a:ext cx="9601200" cy="900239"/>
          </a:xfrm>
        </p:spPr>
        <p:txBody>
          <a:bodyPr/>
          <a:lstStyle/>
          <a:p>
            <a:r>
              <a:rPr lang="en-NZ" dirty="0" smtClean="0"/>
              <a:t>S – Single-Responsibility Principle</a:t>
            </a:r>
            <a:endParaRPr lang="en-NZ" dirty="0"/>
          </a:p>
        </p:txBody>
      </p:sp>
      <p:sp>
        <p:nvSpPr>
          <p:cNvPr id="5" name="TextBox 4"/>
          <p:cNvSpPr txBox="1"/>
          <p:nvPr/>
        </p:nvSpPr>
        <p:spPr>
          <a:xfrm>
            <a:off x="1871460" y="1055801"/>
            <a:ext cx="8414085" cy="461665"/>
          </a:xfrm>
          <a:prstGeom prst="rect">
            <a:avLst/>
          </a:prstGeom>
          <a:noFill/>
        </p:spPr>
        <p:txBody>
          <a:bodyPr wrap="square" rtlCol="0">
            <a:spAutoFit/>
          </a:bodyPr>
          <a:lstStyle/>
          <a:p>
            <a:r>
              <a:rPr lang="en-NZ" sz="2400" b="1" dirty="0" smtClean="0"/>
              <a:t>Code Example #1</a:t>
            </a:r>
            <a:endParaRPr lang="en-NZ" sz="2400" b="1"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175" y="1517466"/>
            <a:ext cx="6680665" cy="5166701"/>
          </a:xfrm>
          <a:prstGeom prst="rect">
            <a:avLst/>
          </a:prstGeom>
        </p:spPr>
      </p:pic>
      <p:sp>
        <p:nvSpPr>
          <p:cNvPr id="7" name="TextBox 6"/>
          <p:cNvSpPr txBox="1"/>
          <p:nvPr/>
        </p:nvSpPr>
        <p:spPr>
          <a:xfrm>
            <a:off x="7288840" y="1517466"/>
            <a:ext cx="3902445" cy="1200329"/>
          </a:xfrm>
          <a:prstGeom prst="rect">
            <a:avLst/>
          </a:prstGeom>
          <a:noFill/>
        </p:spPr>
        <p:txBody>
          <a:bodyPr wrap="square" rtlCol="0">
            <a:spAutoFit/>
          </a:bodyPr>
          <a:lstStyle/>
          <a:p>
            <a:r>
              <a:rPr lang="en-NZ" dirty="0" smtClean="0"/>
              <a:t>The ‘message’ class has the single-responsibility of building MySQL queries relative to the ‘message’ table.</a:t>
            </a:r>
            <a:endParaRPr lang="en-NZ" dirty="0"/>
          </a:p>
        </p:txBody>
      </p:sp>
    </p:spTree>
    <p:extLst>
      <p:ext uri="{BB962C8B-B14F-4D97-AF65-F5344CB8AC3E}">
        <p14:creationId xmlns:p14="http://schemas.microsoft.com/office/powerpoint/2010/main" val="32563080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6395"/>
            <a:ext cx="9601200" cy="900239"/>
          </a:xfrm>
        </p:spPr>
        <p:txBody>
          <a:bodyPr/>
          <a:lstStyle/>
          <a:p>
            <a:r>
              <a:rPr lang="en-NZ" dirty="0" smtClean="0"/>
              <a:t>S – Single-Responsibility Principle</a:t>
            </a:r>
            <a:endParaRPr lang="en-NZ" dirty="0"/>
          </a:p>
        </p:txBody>
      </p:sp>
      <p:sp>
        <p:nvSpPr>
          <p:cNvPr id="5" name="TextBox 4"/>
          <p:cNvSpPr txBox="1"/>
          <p:nvPr/>
        </p:nvSpPr>
        <p:spPr>
          <a:xfrm>
            <a:off x="1871460" y="1055801"/>
            <a:ext cx="8414085" cy="461665"/>
          </a:xfrm>
          <a:prstGeom prst="rect">
            <a:avLst/>
          </a:prstGeom>
          <a:noFill/>
        </p:spPr>
        <p:txBody>
          <a:bodyPr wrap="square" rtlCol="0">
            <a:spAutoFit/>
          </a:bodyPr>
          <a:lstStyle/>
          <a:p>
            <a:r>
              <a:rPr lang="en-NZ" sz="2400" b="1" dirty="0" smtClean="0"/>
              <a:t>Code Example #2</a:t>
            </a:r>
            <a:endParaRPr lang="en-NZ" sz="2400" b="1" dirty="0"/>
          </a:p>
        </p:txBody>
      </p:sp>
      <p:sp>
        <p:nvSpPr>
          <p:cNvPr id="7" name="TextBox 6"/>
          <p:cNvSpPr txBox="1"/>
          <p:nvPr/>
        </p:nvSpPr>
        <p:spPr>
          <a:xfrm>
            <a:off x="5801990" y="1517466"/>
            <a:ext cx="3535413" cy="923330"/>
          </a:xfrm>
          <a:prstGeom prst="rect">
            <a:avLst/>
          </a:prstGeom>
          <a:noFill/>
        </p:spPr>
        <p:txBody>
          <a:bodyPr wrap="square" rtlCol="0">
            <a:spAutoFit/>
          </a:bodyPr>
          <a:lstStyle/>
          <a:p>
            <a:r>
              <a:rPr lang="en-NZ" dirty="0" smtClean="0"/>
              <a:t>The ‘user’ class has the single-responsibility of building MySQL queries relative to the ‘user’ table.</a:t>
            </a:r>
            <a:endParaRPr lang="en-NZ"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829" y="1517466"/>
            <a:ext cx="5187161" cy="5266658"/>
          </a:xfrm>
          <a:prstGeom prst="rect">
            <a:avLst/>
          </a:prstGeom>
        </p:spPr>
      </p:pic>
    </p:spTree>
    <p:extLst>
      <p:ext uri="{BB962C8B-B14F-4D97-AF65-F5344CB8AC3E}">
        <p14:creationId xmlns:p14="http://schemas.microsoft.com/office/powerpoint/2010/main" val="11834296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6395"/>
            <a:ext cx="9601200" cy="900239"/>
          </a:xfrm>
        </p:spPr>
        <p:txBody>
          <a:bodyPr/>
          <a:lstStyle/>
          <a:p>
            <a:r>
              <a:rPr lang="en-NZ" dirty="0" smtClean="0"/>
              <a:t>S – Single-Responsibility Principle</a:t>
            </a:r>
            <a:endParaRPr lang="en-NZ" dirty="0"/>
          </a:p>
        </p:txBody>
      </p:sp>
      <p:sp>
        <p:nvSpPr>
          <p:cNvPr id="5" name="TextBox 4"/>
          <p:cNvSpPr txBox="1"/>
          <p:nvPr/>
        </p:nvSpPr>
        <p:spPr>
          <a:xfrm>
            <a:off x="1871460" y="1055801"/>
            <a:ext cx="8414085" cy="461665"/>
          </a:xfrm>
          <a:prstGeom prst="rect">
            <a:avLst/>
          </a:prstGeom>
          <a:noFill/>
        </p:spPr>
        <p:txBody>
          <a:bodyPr wrap="square" rtlCol="0">
            <a:spAutoFit/>
          </a:bodyPr>
          <a:lstStyle/>
          <a:p>
            <a:r>
              <a:rPr lang="en-NZ" sz="2400" b="1" dirty="0" smtClean="0"/>
              <a:t>What I Should Do Next</a:t>
            </a:r>
            <a:endParaRPr lang="en-NZ" sz="2400" b="1" dirty="0"/>
          </a:p>
        </p:txBody>
      </p:sp>
      <p:sp>
        <p:nvSpPr>
          <p:cNvPr id="7" name="TextBox 6"/>
          <p:cNvSpPr txBox="1"/>
          <p:nvPr/>
        </p:nvSpPr>
        <p:spPr>
          <a:xfrm>
            <a:off x="2257678" y="1494375"/>
            <a:ext cx="8715122" cy="923330"/>
          </a:xfrm>
          <a:prstGeom prst="rect">
            <a:avLst/>
          </a:prstGeom>
          <a:noFill/>
        </p:spPr>
        <p:txBody>
          <a:bodyPr wrap="square" rtlCol="0">
            <a:spAutoFit/>
          </a:bodyPr>
          <a:lstStyle/>
          <a:p>
            <a:r>
              <a:rPr lang="en-NZ" dirty="0" smtClean="0"/>
              <a:t>The ‘user’ class and ‘message’ class both have a similar purpose of inserting, getting and displaying data from the database. These could be implemented with an interface that would contain an insert function, a get function and a display function.</a:t>
            </a:r>
            <a:endParaRPr lang="en-NZ" dirty="0"/>
          </a:p>
        </p:txBody>
      </p:sp>
    </p:spTree>
    <p:extLst>
      <p:ext uri="{BB962C8B-B14F-4D97-AF65-F5344CB8AC3E}">
        <p14:creationId xmlns:p14="http://schemas.microsoft.com/office/powerpoint/2010/main" val="2102460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6395"/>
            <a:ext cx="9601200" cy="900239"/>
          </a:xfrm>
        </p:spPr>
        <p:txBody>
          <a:bodyPr/>
          <a:lstStyle/>
          <a:p>
            <a:r>
              <a:rPr lang="en-NZ" dirty="0" smtClean="0"/>
              <a:t>S – Single-Responsibility Principle</a:t>
            </a:r>
            <a:endParaRPr lang="en-NZ" dirty="0"/>
          </a:p>
        </p:txBody>
      </p:sp>
      <p:sp>
        <p:nvSpPr>
          <p:cNvPr id="5" name="TextBox 4"/>
          <p:cNvSpPr txBox="1"/>
          <p:nvPr/>
        </p:nvSpPr>
        <p:spPr>
          <a:xfrm>
            <a:off x="1871460" y="1055801"/>
            <a:ext cx="8414085" cy="461665"/>
          </a:xfrm>
          <a:prstGeom prst="rect">
            <a:avLst/>
          </a:prstGeom>
          <a:noFill/>
        </p:spPr>
        <p:txBody>
          <a:bodyPr wrap="square" rtlCol="0">
            <a:spAutoFit/>
          </a:bodyPr>
          <a:lstStyle/>
          <a:p>
            <a:r>
              <a:rPr lang="en-NZ" sz="2400" b="1" dirty="0" smtClean="0"/>
              <a:t>Code Example #3</a:t>
            </a:r>
            <a:endParaRPr lang="en-NZ" sz="2400" b="1" dirty="0"/>
          </a:p>
        </p:txBody>
      </p:sp>
      <p:sp>
        <p:nvSpPr>
          <p:cNvPr id="7" name="TextBox 6"/>
          <p:cNvSpPr txBox="1"/>
          <p:nvPr/>
        </p:nvSpPr>
        <p:spPr>
          <a:xfrm>
            <a:off x="8156772" y="1666134"/>
            <a:ext cx="3535413" cy="1200329"/>
          </a:xfrm>
          <a:prstGeom prst="rect">
            <a:avLst/>
          </a:prstGeom>
          <a:noFill/>
        </p:spPr>
        <p:txBody>
          <a:bodyPr wrap="square" rtlCol="0">
            <a:spAutoFit/>
          </a:bodyPr>
          <a:lstStyle/>
          <a:p>
            <a:r>
              <a:rPr lang="en-NZ" dirty="0" smtClean="0"/>
              <a:t>The ‘</a:t>
            </a:r>
            <a:r>
              <a:rPr lang="en-NZ" dirty="0" err="1" smtClean="0"/>
              <a:t>MyView</a:t>
            </a:r>
            <a:r>
              <a:rPr lang="en-NZ" dirty="0" smtClean="0"/>
              <a:t>’ class has the single-responsibility of building the templates to display the HTML and PHP</a:t>
            </a:r>
            <a:endParaRPr lang="en-NZ"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749" y="1666134"/>
            <a:ext cx="7387302" cy="3558846"/>
          </a:xfrm>
          <a:prstGeom prst="rect">
            <a:avLst/>
          </a:prstGeom>
        </p:spPr>
      </p:pic>
    </p:spTree>
    <p:extLst>
      <p:ext uri="{BB962C8B-B14F-4D97-AF65-F5344CB8AC3E}">
        <p14:creationId xmlns:p14="http://schemas.microsoft.com/office/powerpoint/2010/main" val="24060964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78304"/>
            <a:ext cx="9601200" cy="867870"/>
          </a:xfrm>
        </p:spPr>
        <p:txBody>
          <a:bodyPr/>
          <a:lstStyle/>
          <a:p>
            <a:r>
              <a:rPr lang="en-NZ" dirty="0" err="1" smtClean="0"/>
              <a:t>Behat</a:t>
            </a:r>
            <a:r>
              <a:rPr lang="en-NZ" dirty="0" smtClean="0"/>
              <a:t> Feature #1 </a:t>
            </a:r>
            <a:endParaRPr lang="en-NZ" dirty="0"/>
          </a:p>
        </p:txBody>
      </p:sp>
      <p:sp>
        <p:nvSpPr>
          <p:cNvPr id="3" name="Content Placeholder 2"/>
          <p:cNvSpPr>
            <a:spLocks noGrp="1"/>
          </p:cNvSpPr>
          <p:nvPr>
            <p:ph idx="1"/>
          </p:nvPr>
        </p:nvSpPr>
        <p:spPr>
          <a:xfrm>
            <a:off x="1371600" y="1246174"/>
            <a:ext cx="10402312" cy="4621226"/>
          </a:xfrm>
        </p:spPr>
        <p:txBody>
          <a:bodyPr>
            <a:normAutofit/>
          </a:bodyPr>
          <a:lstStyle/>
          <a:p>
            <a:pPr marL="0" indent="0">
              <a:buNone/>
            </a:pPr>
            <a:r>
              <a:rPr lang="en-NZ" dirty="0"/>
              <a:t>Feature #1: </a:t>
            </a:r>
            <a:r>
              <a:rPr lang="en-NZ" b="1" dirty="0"/>
              <a:t>Display message using REST web service</a:t>
            </a:r>
            <a:endParaRPr lang="en-NZ" dirty="0"/>
          </a:p>
          <a:p>
            <a:pPr marL="0" indent="0">
              <a:buNone/>
            </a:pPr>
            <a:r>
              <a:rPr lang="en-NZ" dirty="0"/>
              <a:t>	In order to send messages over the </a:t>
            </a:r>
            <a:r>
              <a:rPr lang="en-NZ" dirty="0" smtClean="0"/>
              <a:t>internet</a:t>
            </a:r>
            <a:br>
              <a:rPr lang="en-NZ" dirty="0" smtClean="0"/>
            </a:br>
            <a:r>
              <a:rPr lang="en-NZ" dirty="0" smtClean="0"/>
              <a:t>	As </a:t>
            </a:r>
            <a:r>
              <a:rPr lang="en-NZ" dirty="0"/>
              <a:t>a </a:t>
            </a:r>
            <a:r>
              <a:rPr lang="en-NZ" dirty="0" smtClean="0"/>
              <a:t>User</a:t>
            </a:r>
            <a:br>
              <a:rPr lang="en-NZ" dirty="0" smtClean="0"/>
            </a:br>
            <a:r>
              <a:rPr lang="en-NZ" dirty="0" smtClean="0"/>
              <a:t>	I </a:t>
            </a:r>
            <a:r>
              <a:rPr lang="en-NZ" dirty="0"/>
              <a:t>need to be able to input a message and have it displayed on the target web page.</a:t>
            </a:r>
          </a:p>
          <a:p>
            <a:pPr marL="0" indent="0">
              <a:buNone/>
            </a:pPr>
            <a:endParaRPr lang="en-NZ" dirty="0"/>
          </a:p>
          <a:p>
            <a:pPr marL="0" indent="0">
              <a:buNone/>
            </a:pPr>
            <a:r>
              <a:rPr lang="en-NZ" b="1" dirty="0" smtClean="0"/>
              <a:t>Scenario</a:t>
            </a:r>
            <a:r>
              <a:rPr lang="en-NZ" dirty="0" smtClean="0"/>
              <a:t>: I want to send a message to a web page from </a:t>
            </a:r>
            <a:r>
              <a:rPr lang="en-NZ" dirty="0"/>
              <a:t>a REST web </a:t>
            </a:r>
            <a:r>
              <a:rPr lang="en-NZ" dirty="0" smtClean="0"/>
              <a:t>service</a:t>
            </a:r>
            <a:br>
              <a:rPr lang="en-NZ" dirty="0" smtClean="0"/>
            </a:br>
            <a:r>
              <a:rPr lang="en-NZ" dirty="0" smtClean="0"/>
              <a:t>	</a:t>
            </a:r>
            <a:r>
              <a:rPr lang="en-NZ" b="1" dirty="0" smtClean="0"/>
              <a:t>Given</a:t>
            </a:r>
            <a:r>
              <a:rPr lang="en-NZ" dirty="0" smtClean="0"/>
              <a:t> that the REST web service is setup</a:t>
            </a:r>
            <a:br>
              <a:rPr lang="en-NZ" dirty="0" smtClean="0"/>
            </a:br>
            <a:r>
              <a:rPr lang="en-NZ" dirty="0" smtClean="0"/>
              <a:t>	</a:t>
            </a:r>
            <a:r>
              <a:rPr lang="en-NZ" b="1" dirty="0" smtClean="0"/>
              <a:t>When</a:t>
            </a:r>
            <a:r>
              <a:rPr lang="en-NZ" dirty="0" smtClean="0"/>
              <a:t> I type a message into the </a:t>
            </a:r>
            <a:r>
              <a:rPr lang="en-NZ" dirty="0"/>
              <a:t>REST web </a:t>
            </a:r>
            <a:r>
              <a:rPr lang="en-NZ" dirty="0" smtClean="0"/>
              <a:t>service</a:t>
            </a:r>
            <a:br>
              <a:rPr lang="en-NZ" dirty="0" smtClean="0"/>
            </a:br>
            <a:r>
              <a:rPr lang="en-NZ" dirty="0" smtClean="0"/>
              <a:t>	</a:t>
            </a:r>
            <a:r>
              <a:rPr lang="en-NZ" b="1" dirty="0" smtClean="0"/>
              <a:t>Then</a:t>
            </a:r>
            <a:r>
              <a:rPr lang="en-NZ" dirty="0" smtClean="0"/>
              <a:t> the message is sent to the web page.</a:t>
            </a:r>
            <a:endParaRPr lang="en-NZ" dirty="0"/>
          </a:p>
        </p:txBody>
      </p:sp>
    </p:spTree>
    <p:extLst>
      <p:ext uri="{BB962C8B-B14F-4D97-AF65-F5344CB8AC3E}">
        <p14:creationId xmlns:p14="http://schemas.microsoft.com/office/powerpoint/2010/main" val="31919883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6395"/>
            <a:ext cx="9601200" cy="900239"/>
          </a:xfrm>
        </p:spPr>
        <p:txBody>
          <a:bodyPr/>
          <a:lstStyle/>
          <a:p>
            <a:r>
              <a:rPr lang="en-NZ" dirty="0" smtClean="0"/>
              <a:t>O – Open-Closed Principle </a:t>
            </a:r>
            <a:endParaRPr lang="en-NZ" dirty="0"/>
          </a:p>
        </p:txBody>
      </p:sp>
      <p:sp>
        <p:nvSpPr>
          <p:cNvPr id="3" name="Content Placeholder 2"/>
          <p:cNvSpPr>
            <a:spLocks noGrp="1"/>
          </p:cNvSpPr>
          <p:nvPr>
            <p:ph idx="1"/>
          </p:nvPr>
        </p:nvSpPr>
        <p:spPr>
          <a:xfrm>
            <a:off x="1371600" y="1286634"/>
            <a:ext cx="9601200" cy="2516623"/>
          </a:xfrm>
        </p:spPr>
        <p:txBody>
          <a:bodyPr>
            <a:normAutofit/>
          </a:bodyPr>
          <a:lstStyle/>
          <a:p>
            <a:r>
              <a:rPr lang="en-US" dirty="0"/>
              <a:t>Objects or entities should be open for extension, but closed for modification</a:t>
            </a:r>
            <a:r>
              <a:rPr lang="en-US" dirty="0" smtClean="0"/>
              <a:t>.</a:t>
            </a:r>
          </a:p>
          <a:p>
            <a:r>
              <a:rPr lang="en-US" dirty="0"/>
              <a:t>This simply means that a class should be easily extendable without modifying the class itself. </a:t>
            </a:r>
            <a:endParaRPr lang="en-NZ" dirty="0"/>
          </a:p>
        </p:txBody>
      </p:sp>
    </p:spTree>
    <p:extLst>
      <p:ext uri="{BB962C8B-B14F-4D97-AF65-F5344CB8AC3E}">
        <p14:creationId xmlns:p14="http://schemas.microsoft.com/office/powerpoint/2010/main" val="27945098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6395"/>
            <a:ext cx="9601200" cy="900239"/>
          </a:xfrm>
        </p:spPr>
        <p:txBody>
          <a:bodyPr/>
          <a:lstStyle/>
          <a:p>
            <a:r>
              <a:rPr lang="en-NZ" dirty="0" smtClean="0"/>
              <a:t>L – </a:t>
            </a:r>
            <a:r>
              <a:rPr lang="en-NZ" dirty="0" err="1" smtClean="0"/>
              <a:t>Liskov</a:t>
            </a:r>
            <a:r>
              <a:rPr lang="en-NZ" dirty="0" smtClean="0"/>
              <a:t> Substitution Principle</a:t>
            </a:r>
            <a:endParaRPr lang="en-NZ" dirty="0"/>
          </a:p>
        </p:txBody>
      </p:sp>
      <p:sp>
        <p:nvSpPr>
          <p:cNvPr id="3" name="Content Placeholder 2"/>
          <p:cNvSpPr>
            <a:spLocks noGrp="1"/>
          </p:cNvSpPr>
          <p:nvPr>
            <p:ph idx="1"/>
          </p:nvPr>
        </p:nvSpPr>
        <p:spPr>
          <a:xfrm>
            <a:off x="1371600" y="1286633"/>
            <a:ext cx="9601200" cy="3536219"/>
          </a:xfrm>
        </p:spPr>
        <p:txBody>
          <a:bodyPr>
            <a:normAutofit/>
          </a:bodyPr>
          <a:lstStyle/>
          <a:p>
            <a:r>
              <a:rPr lang="en-US" dirty="0"/>
              <a:t>Let </a:t>
            </a:r>
            <a:r>
              <a:rPr lang="en-US" b="1" dirty="0"/>
              <a:t>q(x)</a:t>
            </a:r>
            <a:r>
              <a:rPr lang="en-US" dirty="0"/>
              <a:t> be a property provable about objects of </a:t>
            </a:r>
            <a:r>
              <a:rPr lang="en-US" b="1" dirty="0"/>
              <a:t>x</a:t>
            </a:r>
            <a:r>
              <a:rPr lang="en-US" dirty="0"/>
              <a:t> of type </a:t>
            </a:r>
            <a:r>
              <a:rPr lang="en-US" b="1" dirty="0"/>
              <a:t>T</a:t>
            </a:r>
            <a:r>
              <a:rPr lang="en-US" dirty="0"/>
              <a:t>. Then </a:t>
            </a:r>
            <a:r>
              <a:rPr lang="en-US" b="1" dirty="0"/>
              <a:t>q(y)</a:t>
            </a:r>
            <a:r>
              <a:rPr lang="en-US" dirty="0"/>
              <a:t> should be provable for objects </a:t>
            </a:r>
            <a:r>
              <a:rPr lang="en-US" b="1" dirty="0"/>
              <a:t>y</a:t>
            </a:r>
            <a:r>
              <a:rPr lang="en-US" dirty="0"/>
              <a:t> of type </a:t>
            </a:r>
            <a:r>
              <a:rPr lang="en-US" b="1" dirty="0"/>
              <a:t>S</a:t>
            </a:r>
            <a:r>
              <a:rPr lang="en-US" dirty="0"/>
              <a:t> where </a:t>
            </a:r>
            <a:r>
              <a:rPr lang="en-US" b="1" dirty="0"/>
              <a:t>S</a:t>
            </a:r>
            <a:r>
              <a:rPr lang="en-US" dirty="0"/>
              <a:t> is a subtype of </a:t>
            </a:r>
            <a:r>
              <a:rPr lang="en-US" b="1" dirty="0"/>
              <a:t>T</a:t>
            </a:r>
            <a:r>
              <a:rPr lang="en-US" dirty="0" smtClean="0"/>
              <a:t>.</a:t>
            </a:r>
          </a:p>
          <a:p>
            <a:r>
              <a:rPr lang="en-US" dirty="0"/>
              <a:t>All this is stating is that every subclass/derived class should be substitutable for their base/parent class.</a:t>
            </a:r>
            <a:endParaRPr lang="en-NZ" dirty="0"/>
          </a:p>
        </p:txBody>
      </p:sp>
    </p:spTree>
    <p:extLst>
      <p:ext uri="{BB962C8B-B14F-4D97-AF65-F5344CB8AC3E}">
        <p14:creationId xmlns:p14="http://schemas.microsoft.com/office/powerpoint/2010/main" val="2140450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6395"/>
            <a:ext cx="9601200" cy="900239"/>
          </a:xfrm>
        </p:spPr>
        <p:txBody>
          <a:bodyPr/>
          <a:lstStyle/>
          <a:p>
            <a:r>
              <a:rPr lang="en-NZ" dirty="0"/>
              <a:t>I – Interface Segregation Principle</a:t>
            </a:r>
          </a:p>
        </p:txBody>
      </p:sp>
      <p:sp>
        <p:nvSpPr>
          <p:cNvPr id="3" name="Content Placeholder 2"/>
          <p:cNvSpPr>
            <a:spLocks noGrp="1"/>
          </p:cNvSpPr>
          <p:nvPr>
            <p:ph idx="1"/>
          </p:nvPr>
        </p:nvSpPr>
        <p:spPr>
          <a:xfrm>
            <a:off x="1371600" y="1286634"/>
            <a:ext cx="9601200" cy="825387"/>
          </a:xfrm>
        </p:spPr>
        <p:txBody>
          <a:bodyPr/>
          <a:lstStyle/>
          <a:p>
            <a:r>
              <a:rPr lang="en-US" dirty="0"/>
              <a:t>A client should never be forced to implement an interface that it doesn’t use or clients shouldn’t be forced to depend on methods they do not use.</a:t>
            </a:r>
            <a:endParaRPr lang="en-NZ" dirty="0"/>
          </a:p>
        </p:txBody>
      </p:sp>
    </p:spTree>
    <p:extLst>
      <p:ext uri="{BB962C8B-B14F-4D97-AF65-F5344CB8AC3E}">
        <p14:creationId xmlns:p14="http://schemas.microsoft.com/office/powerpoint/2010/main" val="21135224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6395"/>
            <a:ext cx="9601200" cy="900239"/>
          </a:xfrm>
        </p:spPr>
        <p:txBody>
          <a:bodyPr/>
          <a:lstStyle/>
          <a:p>
            <a:r>
              <a:rPr lang="en-NZ" dirty="0" smtClean="0"/>
              <a:t>I – Interface Segregation Principle</a:t>
            </a:r>
            <a:endParaRPr lang="en-NZ" dirty="0"/>
          </a:p>
        </p:txBody>
      </p:sp>
      <p:sp>
        <p:nvSpPr>
          <p:cNvPr id="5" name="TextBox 4"/>
          <p:cNvSpPr txBox="1"/>
          <p:nvPr/>
        </p:nvSpPr>
        <p:spPr>
          <a:xfrm>
            <a:off x="1871460" y="1055801"/>
            <a:ext cx="8414085" cy="461665"/>
          </a:xfrm>
          <a:prstGeom prst="rect">
            <a:avLst/>
          </a:prstGeom>
          <a:noFill/>
        </p:spPr>
        <p:txBody>
          <a:bodyPr wrap="square" rtlCol="0">
            <a:spAutoFit/>
          </a:bodyPr>
          <a:lstStyle/>
          <a:p>
            <a:r>
              <a:rPr lang="en-NZ" sz="2400" b="1" dirty="0" smtClean="0"/>
              <a:t>What I Should Have Done Is</a:t>
            </a:r>
            <a:endParaRPr lang="en-NZ" sz="2400" b="1" dirty="0"/>
          </a:p>
        </p:txBody>
      </p:sp>
      <p:sp>
        <p:nvSpPr>
          <p:cNvPr id="7" name="TextBox 6"/>
          <p:cNvSpPr txBox="1"/>
          <p:nvPr/>
        </p:nvSpPr>
        <p:spPr>
          <a:xfrm>
            <a:off x="2257678" y="1494375"/>
            <a:ext cx="8715122" cy="1200329"/>
          </a:xfrm>
          <a:prstGeom prst="rect">
            <a:avLst/>
          </a:prstGeom>
          <a:noFill/>
        </p:spPr>
        <p:txBody>
          <a:bodyPr wrap="square" rtlCol="0">
            <a:spAutoFit/>
          </a:bodyPr>
          <a:lstStyle/>
          <a:p>
            <a:r>
              <a:rPr lang="en-NZ" dirty="0" smtClean="0"/>
              <a:t>Created an interface for the ‘user’ and ‘message’ class that </a:t>
            </a:r>
            <a:r>
              <a:rPr lang="en-NZ" dirty="0"/>
              <a:t>would contain an insert function, a get function and a display function</a:t>
            </a:r>
            <a:r>
              <a:rPr lang="en-NZ" dirty="0" smtClean="0"/>
              <a:t>. This is because both these classes implemented these functions</a:t>
            </a:r>
            <a:endParaRPr lang="en-NZ" dirty="0"/>
          </a:p>
          <a:p>
            <a:endParaRPr lang="en-NZ" dirty="0"/>
          </a:p>
        </p:txBody>
      </p:sp>
    </p:spTree>
    <p:extLst>
      <p:ext uri="{BB962C8B-B14F-4D97-AF65-F5344CB8AC3E}">
        <p14:creationId xmlns:p14="http://schemas.microsoft.com/office/powerpoint/2010/main" val="17262643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6395"/>
            <a:ext cx="9601200" cy="900239"/>
          </a:xfrm>
        </p:spPr>
        <p:txBody>
          <a:bodyPr/>
          <a:lstStyle/>
          <a:p>
            <a:r>
              <a:rPr lang="en-NZ" dirty="0" smtClean="0"/>
              <a:t>D – Dependency Inversion Principle</a:t>
            </a:r>
            <a:endParaRPr lang="en-NZ" dirty="0"/>
          </a:p>
        </p:txBody>
      </p:sp>
      <p:sp>
        <p:nvSpPr>
          <p:cNvPr id="3" name="Content Placeholder 2"/>
          <p:cNvSpPr>
            <a:spLocks noGrp="1"/>
          </p:cNvSpPr>
          <p:nvPr>
            <p:ph idx="1"/>
          </p:nvPr>
        </p:nvSpPr>
        <p:spPr>
          <a:xfrm>
            <a:off x="1371600" y="1286634"/>
            <a:ext cx="9601200" cy="1561762"/>
          </a:xfrm>
        </p:spPr>
        <p:txBody>
          <a:bodyPr>
            <a:normAutofit/>
          </a:bodyPr>
          <a:lstStyle/>
          <a:p>
            <a:r>
              <a:rPr lang="en-US" dirty="0"/>
              <a:t>Entities must depend on abstractions not on concretions. It states that the high level module must not depend on the low level module, but they should depend on abstractions.</a:t>
            </a:r>
            <a:endParaRPr lang="en-NZ" dirty="0"/>
          </a:p>
        </p:txBody>
      </p:sp>
    </p:spTree>
    <p:extLst>
      <p:ext uri="{BB962C8B-B14F-4D97-AF65-F5344CB8AC3E}">
        <p14:creationId xmlns:p14="http://schemas.microsoft.com/office/powerpoint/2010/main" val="1102733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NZ" dirty="0" smtClean="0"/>
              <a:t>Lessons Learned</a:t>
            </a:r>
            <a:endParaRPr lang="en-NZ" dirty="0"/>
          </a:p>
        </p:txBody>
      </p:sp>
      <p:sp>
        <p:nvSpPr>
          <p:cNvPr id="5" name="Subtitle 4"/>
          <p:cNvSpPr>
            <a:spLocks noGrp="1"/>
          </p:cNvSpPr>
          <p:nvPr>
            <p:ph type="subTitle" idx="1"/>
          </p:nvPr>
        </p:nvSpPr>
        <p:spPr/>
        <p:txBody>
          <a:bodyPr/>
          <a:lstStyle/>
          <a:p>
            <a:endParaRPr lang="en-NZ"/>
          </a:p>
        </p:txBody>
      </p:sp>
    </p:spTree>
    <p:extLst>
      <p:ext uri="{BB962C8B-B14F-4D97-AF65-F5344CB8AC3E}">
        <p14:creationId xmlns:p14="http://schemas.microsoft.com/office/powerpoint/2010/main" val="15936465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7295" y="202301"/>
            <a:ext cx="11199377" cy="6522180"/>
          </a:xfrm>
        </p:spPr>
        <p:txBody>
          <a:bodyPr>
            <a:normAutofit fontScale="92500" lnSpcReduction="20000"/>
          </a:bodyPr>
          <a:lstStyle/>
          <a:p>
            <a:pPr marL="0" indent="0">
              <a:buNone/>
            </a:pPr>
            <a:r>
              <a:rPr lang="en-NZ" dirty="0"/>
              <a:t>At the start of this course I had experienced PHP very briefly in high school but had no recollection of what I had actually learnt to use PHP for back then. I also had the pre knowledge of MySQL database which was helpful when it came to this final presentation. This is because I created a live chat that stores ‘messages’ and ‘users’ in a database that need to be inserted and retrieved. </a:t>
            </a:r>
          </a:p>
          <a:p>
            <a:pPr marL="0" indent="0">
              <a:buNone/>
            </a:pPr>
            <a:r>
              <a:rPr lang="en-NZ" dirty="0"/>
              <a:t>The first introduction to PHP this semester was quite overwhelming, but as we slowly worked though small pieces a step at a time, all of a sudden it wasn’t that hard. It is helpful that it is implemented with HTML as I feel confident with writing HTML. Once I had got my head around how an ‘echo’ can work we stepped straight into ‘$_POST’. This had me so confused about how this actually worked, but it was kind of similar to ‘angular.js’ so it didn’t take me long to understand the concept. This left me with enough information to get a high mark in the first 3 weekly tests which I was stoked with. This was my first experience with PHP ‘applications’. The next learning curve was ‘classes’. These also had me very confused because of this new syntax: ‘$this-&gt;name = $name’ and ‘function __construct($name)’. Once I applied a class to a couple of PHP applications I was able to understand loosely how to use a class. This is because I learn best from doing. The next step was being able to implement a database with PHP to be able to insert and display data. Between this and starting the Final Presentation, was the learning of small pieces that became useful when actually creating the final project. Things such as Password encryption, templating, </a:t>
            </a:r>
            <a:r>
              <a:rPr lang="en-NZ" dirty="0" err="1"/>
              <a:t>ini</a:t>
            </a:r>
            <a:r>
              <a:rPr lang="en-NZ" dirty="0"/>
              <a:t> files, sessions and writing SOLID code. Writing SOLID code is still a work in progress as we didn’t cover a lot of this in class and it is quite a big thing to understand. </a:t>
            </a:r>
          </a:p>
          <a:p>
            <a:pPr marL="0" indent="0">
              <a:buNone/>
            </a:pPr>
            <a:r>
              <a:rPr lang="en-NZ" dirty="0"/>
              <a:t>Apart from the learning about the different functions of PHP, most of my experience came from actually creating the PHP application for the Final Presentation. For example, I learnt that a try and catch is a lot easier to write than a nested if, classes are actually useful when you give them a purpose, and you can get carried away with features if you haven’t originally created a </a:t>
            </a:r>
            <a:r>
              <a:rPr lang="en-NZ" dirty="0" err="1"/>
              <a:t>MoSCow</a:t>
            </a:r>
            <a:r>
              <a:rPr lang="en-NZ" dirty="0"/>
              <a:t> list. I also have learnt a lot about secure logins and password encryption which I have quite enjoyed.</a:t>
            </a:r>
          </a:p>
          <a:p>
            <a:pPr marL="0" indent="0">
              <a:buNone/>
            </a:pPr>
            <a:r>
              <a:rPr lang="en-NZ" dirty="0"/>
              <a:t>This course has really made me consider pursuing a career in PHP as it is one of my favourites that I have learnt so far. I have definitely learnt a lot more about the principles of coding. This has been from the experience of different programming languages and from a more willingness to learn as I am beginning to understand a lot more than when I started. I hope my interest in programming continues to grow.</a:t>
            </a:r>
          </a:p>
          <a:p>
            <a:endParaRPr lang="en-NZ" dirty="0"/>
          </a:p>
        </p:txBody>
      </p:sp>
    </p:spTree>
    <p:extLst>
      <p:ext uri="{BB962C8B-B14F-4D97-AF65-F5344CB8AC3E}">
        <p14:creationId xmlns:p14="http://schemas.microsoft.com/office/powerpoint/2010/main" val="3253410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78304"/>
            <a:ext cx="9601200" cy="867870"/>
          </a:xfrm>
        </p:spPr>
        <p:txBody>
          <a:bodyPr/>
          <a:lstStyle/>
          <a:p>
            <a:r>
              <a:rPr lang="en-NZ" dirty="0" err="1" smtClean="0"/>
              <a:t>Behat</a:t>
            </a:r>
            <a:r>
              <a:rPr lang="en-NZ" dirty="0" smtClean="0"/>
              <a:t> Feature #1 – Demo Video</a:t>
            </a:r>
            <a:endParaRPr lang="en-NZ" dirty="0"/>
          </a:p>
        </p:txBody>
      </p:sp>
      <p:pic>
        <p:nvPicPr>
          <p:cNvPr id="4" name="73CC51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14525" y="1246188"/>
            <a:ext cx="9315450" cy="4621212"/>
          </a:xfrm>
        </p:spPr>
      </p:pic>
    </p:spTree>
    <p:extLst>
      <p:ext uri="{BB962C8B-B14F-4D97-AF65-F5344CB8AC3E}">
        <p14:creationId xmlns:p14="http://schemas.microsoft.com/office/powerpoint/2010/main" val="37150474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b="52485"/>
          <a:stretch/>
        </p:blipFill>
        <p:spPr>
          <a:xfrm>
            <a:off x="473365" y="1437583"/>
            <a:ext cx="6456571" cy="2225322"/>
          </a:xfrm>
          <a:prstGeom prst="rect">
            <a:avLst/>
          </a:prstGeom>
        </p:spPr>
      </p:pic>
      <p:sp>
        <p:nvSpPr>
          <p:cNvPr id="2" name="Title 1"/>
          <p:cNvSpPr>
            <a:spLocks noGrp="1"/>
          </p:cNvSpPr>
          <p:nvPr>
            <p:ph type="title"/>
          </p:nvPr>
        </p:nvSpPr>
        <p:spPr>
          <a:xfrm>
            <a:off x="1371600" y="378304"/>
            <a:ext cx="9601200" cy="867870"/>
          </a:xfrm>
        </p:spPr>
        <p:txBody>
          <a:bodyPr/>
          <a:lstStyle/>
          <a:p>
            <a:r>
              <a:rPr lang="en-NZ" dirty="0" err="1" smtClean="0"/>
              <a:t>Behat</a:t>
            </a:r>
            <a:r>
              <a:rPr lang="en-NZ" dirty="0" smtClean="0"/>
              <a:t> Feature #1 – Scenario 1 Code</a:t>
            </a:r>
            <a:endParaRPr lang="en-NZ" dirty="0"/>
          </a:p>
        </p:txBody>
      </p:sp>
      <p:pic>
        <p:nvPicPr>
          <p:cNvPr id="10" name="Picture 9" descr="Screen Clipping"/>
          <p:cNvPicPr>
            <a:picLocks noChangeAspect="1"/>
          </p:cNvPicPr>
          <p:nvPr/>
        </p:nvPicPr>
        <p:blipFill rotWithShape="1">
          <a:blip r:embed="rId3">
            <a:extLst>
              <a:ext uri="{28A0092B-C50C-407E-A947-70E740481C1C}">
                <a14:useLocalDpi xmlns:a14="http://schemas.microsoft.com/office/drawing/2010/main" val="0"/>
              </a:ext>
            </a:extLst>
          </a:blip>
          <a:srcRect t="47659"/>
          <a:stretch/>
        </p:blipFill>
        <p:spPr>
          <a:xfrm>
            <a:off x="473365" y="3730428"/>
            <a:ext cx="6456571" cy="2451296"/>
          </a:xfrm>
          <a:prstGeom prst="rect">
            <a:avLst/>
          </a:prstGeom>
        </p:spPr>
      </p:pic>
      <p:sp>
        <p:nvSpPr>
          <p:cNvPr id="11" name="Rectangle 10"/>
          <p:cNvSpPr/>
          <p:nvPr/>
        </p:nvSpPr>
        <p:spPr>
          <a:xfrm>
            <a:off x="679604" y="2451664"/>
            <a:ext cx="2376488" cy="180975"/>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TextBox 11"/>
          <p:cNvSpPr txBox="1"/>
          <p:nvPr/>
        </p:nvSpPr>
        <p:spPr>
          <a:xfrm>
            <a:off x="6929935" y="1462087"/>
            <a:ext cx="4857750" cy="1200329"/>
          </a:xfrm>
          <a:prstGeom prst="rect">
            <a:avLst/>
          </a:prstGeom>
          <a:noFill/>
        </p:spPr>
        <p:txBody>
          <a:bodyPr wrap="square" rtlCol="0">
            <a:spAutoFit/>
          </a:bodyPr>
          <a:lstStyle/>
          <a:p>
            <a:r>
              <a:rPr lang="en-NZ" dirty="0" smtClean="0"/>
              <a:t>The message is grabbed from the ‘</a:t>
            </a:r>
            <a:r>
              <a:rPr lang="en-NZ" dirty="0" err="1" smtClean="0"/>
              <a:t>textarea</a:t>
            </a:r>
            <a:r>
              <a:rPr lang="en-NZ" dirty="0" smtClean="0"/>
              <a:t> box’ and is then sent to ‘</a:t>
            </a:r>
            <a:r>
              <a:rPr lang="en-NZ" dirty="0" err="1" smtClean="0"/>
              <a:t>insert.php</a:t>
            </a:r>
            <a:r>
              <a:rPr lang="en-NZ" dirty="0" smtClean="0"/>
              <a:t>’ with ajax where the ‘message’ is inserted into the database ready to be displayed.</a:t>
            </a:r>
            <a:endParaRPr lang="en-NZ" dirty="0"/>
          </a:p>
        </p:txBody>
      </p:sp>
      <p:sp>
        <p:nvSpPr>
          <p:cNvPr id="13" name="Rectangle 12"/>
          <p:cNvSpPr/>
          <p:nvPr/>
        </p:nvSpPr>
        <p:spPr>
          <a:xfrm>
            <a:off x="1214436" y="6000749"/>
            <a:ext cx="5715499" cy="180975"/>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5" name="Rectangle 14"/>
          <p:cNvSpPr/>
          <p:nvPr/>
        </p:nvSpPr>
        <p:spPr>
          <a:xfrm>
            <a:off x="5271586" y="5563894"/>
            <a:ext cx="1600118" cy="369332"/>
          </a:xfrm>
          <a:prstGeom prst="rect">
            <a:avLst/>
          </a:prstGeom>
        </p:spPr>
        <p:txBody>
          <a:bodyPr wrap="none">
            <a:spAutoFit/>
          </a:bodyPr>
          <a:lstStyle/>
          <a:p>
            <a:r>
              <a:rPr lang="en-NZ" dirty="0" err="1" smtClean="0">
                <a:solidFill>
                  <a:srgbClr val="00B050"/>
                </a:solidFill>
              </a:rPr>
              <a:t>MyChatEn.php</a:t>
            </a:r>
            <a:endParaRPr lang="en-NZ" dirty="0">
              <a:solidFill>
                <a:srgbClr val="00B050"/>
              </a:solidFill>
            </a:endParaRPr>
          </a:p>
        </p:txBody>
      </p:sp>
      <p:sp>
        <p:nvSpPr>
          <p:cNvPr id="14" name="Rectangle 13"/>
          <p:cNvSpPr/>
          <p:nvPr/>
        </p:nvSpPr>
        <p:spPr>
          <a:xfrm>
            <a:off x="5996023" y="3327335"/>
            <a:ext cx="933912" cy="369332"/>
          </a:xfrm>
          <a:prstGeom prst="rect">
            <a:avLst/>
          </a:prstGeom>
        </p:spPr>
        <p:txBody>
          <a:bodyPr wrap="square">
            <a:spAutoFit/>
          </a:bodyPr>
          <a:lstStyle/>
          <a:p>
            <a:r>
              <a:rPr lang="en-NZ" dirty="0">
                <a:solidFill>
                  <a:srgbClr val="00B050"/>
                </a:solidFill>
              </a:rPr>
              <a:t>s</a:t>
            </a:r>
            <a:r>
              <a:rPr lang="en-NZ" dirty="0" smtClean="0">
                <a:solidFill>
                  <a:srgbClr val="00B050"/>
                </a:solidFill>
              </a:rPr>
              <a:t>cript.js</a:t>
            </a:r>
            <a:endParaRPr lang="en-NZ" dirty="0">
              <a:solidFill>
                <a:srgbClr val="00B050"/>
              </a:solidFill>
            </a:endParaRPr>
          </a:p>
        </p:txBody>
      </p:sp>
    </p:spTree>
    <p:extLst>
      <p:ext uri="{BB962C8B-B14F-4D97-AF65-F5344CB8AC3E}">
        <p14:creationId xmlns:p14="http://schemas.microsoft.com/office/powerpoint/2010/main" val="1657416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78304"/>
            <a:ext cx="9601200" cy="867870"/>
          </a:xfrm>
        </p:spPr>
        <p:txBody>
          <a:bodyPr/>
          <a:lstStyle/>
          <a:p>
            <a:r>
              <a:rPr lang="en-NZ" dirty="0" err="1" smtClean="0"/>
              <a:t>Behat</a:t>
            </a:r>
            <a:r>
              <a:rPr lang="en-NZ" dirty="0" smtClean="0"/>
              <a:t> Feature #2 </a:t>
            </a:r>
            <a:endParaRPr lang="en-NZ" dirty="0"/>
          </a:p>
        </p:txBody>
      </p:sp>
      <p:sp>
        <p:nvSpPr>
          <p:cNvPr id="3" name="Content Placeholder 2"/>
          <p:cNvSpPr>
            <a:spLocks noGrp="1"/>
          </p:cNvSpPr>
          <p:nvPr>
            <p:ph idx="1"/>
          </p:nvPr>
        </p:nvSpPr>
        <p:spPr>
          <a:xfrm>
            <a:off x="1371600" y="1246173"/>
            <a:ext cx="10402312" cy="5611827"/>
          </a:xfrm>
        </p:spPr>
        <p:txBody>
          <a:bodyPr>
            <a:normAutofit/>
          </a:bodyPr>
          <a:lstStyle/>
          <a:p>
            <a:pPr marL="0" indent="0">
              <a:buNone/>
            </a:pPr>
            <a:r>
              <a:rPr lang="en-NZ" dirty="0"/>
              <a:t>Feature #2: </a:t>
            </a:r>
            <a:r>
              <a:rPr lang="en-NZ" b="1" dirty="0"/>
              <a:t>Store messages in </a:t>
            </a:r>
            <a:r>
              <a:rPr lang="en-NZ" b="1" dirty="0" smtClean="0"/>
              <a:t>DB</a:t>
            </a:r>
            <a:r>
              <a:rPr lang="en-NZ" dirty="0"/>
              <a:t/>
            </a:r>
            <a:br>
              <a:rPr lang="en-NZ" dirty="0"/>
            </a:br>
            <a:r>
              <a:rPr lang="en-NZ" dirty="0" smtClean="0"/>
              <a:t>	In </a:t>
            </a:r>
            <a:r>
              <a:rPr lang="en-NZ" dirty="0"/>
              <a:t>order to store messages in a centralised </a:t>
            </a:r>
            <a:r>
              <a:rPr lang="en-NZ" dirty="0" smtClean="0"/>
              <a:t>location</a:t>
            </a:r>
            <a:br>
              <a:rPr lang="en-NZ" dirty="0" smtClean="0"/>
            </a:br>
            <a:r>
              <a:rPr lang="en-NZ" dirty="0" smtClean="0"/>
              <a:t>	As </a:t>
            </a:r>
            <a:r>
              <a:rPr lang="en-NZ" dirty="0"/>
              <a:t>a </a:t>
            </a:r>
            <a:r>
              <a:rPr lang="en-NZ" dirty="0" smtClean="0"/>
              <a:t>User</a:t>
            </a:r>
            <a:br>
              <a:rPr lang="en-NZ" dirty="0" smtClean="0"/>
            </a:br>
            <a:r>
              <a:rPr lang="en-NZ" dirty="0" smtClean="0"/>
              <a:t>	I </a:t>
            </a:r>
            <a:r>
              <a:rPr lang="en-NZ" dirty="0"/>
              <a:t>need to be able to have the messages I send to a web page stored inside a database</a:t>
            </a:r>
            <a:r>
              <a:rPr lang="en-NZ" dirty="0" smtClean="0"/>
              <a:t>.</a:t>
            </a:r>
            <a:endParaRPr lang="en-NZ" dirty="0"/>
          </a:p>
          <a:p>
            <a:pPr marL="0" indent="0">
              <a:buNone/>
            </a:pPr>
            <a:r>
              <a:rPr lang="en-NZ" b="1" dirty="0" smtClean="0"/>
              <a:t>Scenario</a:t>
            </a:r>
            <a:r>
              <a:rPr lang="en-NZ" b="1" dirty="0"/>
              <a:t>: </a:t>
            </a:r>
            <a:r>
              <a:rPr lang="en-NZ" dirty="0"/>
              <a:t>When a message is sent to the web page is it then stored in the database</a:t>
            </a:r>
            <a:r>
              <a:rPr lang="en-NZ" dirty="0" smtClean="0"/>
              <a:t>.</a:t>
            </a:r>
            <a:br>
              <a:rPr lang="en-NZ" dirty="0" smtClean="0"/>
            </a:br>
            <a:r>
              <a:rPr lang="en-NZ" dirty="0" smtClean="0"/>
              <a:t>	</a:t>
            </a:r>
            <a:r>
              <a:rPr lang="en-NZ" b="1" dirty="0" smtClean="0"/>
              <a:t>Given</a:t>
            </a:r>
            <a:r>
              <a:rPr lang="en-NZ" dirty="0" smtClean="0"/>
              <a:t> </a:t>
            </a:r>
            <a:r>
              <a:rPr lang="en-NZ" dirty="0"/>
              <a:t>that a database </a:t>
            </a:r>
            <a:r>
              <a:rPr lang="en-NZ" dirty="0" smtClean="0"/>
              <a:t>exists</a:t>
            </a:r>
            <a:br>
              <a:rPr lang="en-NZ" dirty="0" smtClean="0"/>
            </a:br>
            <a:r>
              <a:rPr lang="en-NZ" dirty="0" smtClean="0"/>
              <a:t>	</a:t>
            </a:r>
            <a:r>
              <a:rPr lang="en-NZ" b="1" dirty="0" smtClean="0"/>
              <a:t>When</a:t>
            </a:r>
            <a:r>
              <a:rPr lang="en-NZ" dirty="0" smtClean="0"/>
              <a:t> </a:t>
            </a:r>
            <a:r>
              <a:rPr lang="en-NZ" dirty="0"/>
              <a:t>a message is sent to the web </a:t>
            </a:r>
            <a:r>
              <a:rPr lang="en-NZ" dirty="0" smtClean="0"/>
              <a:t>page</a:t>
            </a:r>
            <a:br>
              <a:rPr lang="en-NZ" dirty="0" smtClean="0"/>
            </a:br>
            <a:r>
              <a:rPr lang="en-NZ" dirty="0" smtClean="0"/>
              <a:t>	</a:t>
            </a:r>
            <a:r>
              <a:rPr lang="en-NZ" b="1" dirty="0" smtClean="0"/>
              <a:t>Then</a:t>
            </a:r>
            <a:r>
              <a:rPr lang="en-NZ" dirty="0" smtClean="0"/>
              <a:t> </a:t>
            </a:r>
            <a:r>
              <a:rPr lang="en-NZ" dirty="0"/>
              <a:t>it is stored in the </a:t>
            </a:r>
            <a:r>
              <a:rPr lang="en-NZ" dirty="0" smtClean="0"/>
              <a:t>database</a:t>
            </a:r>
            <a:endParaRPr lang="en-NZ" dirty="0"/>
          </a:p>
          <a:p>
            <a:pPr marL="0" indent="0">
              <a:buNone/>
            </a:pPr>
            <a:r>
              <a:rPr lang="en-NZ" b="1" dirty="0"/>
              <a:t>Scenario:</a:t>
            </a:r>
            <a:r>
              <a:rPr lang="en-NZ" dirty="0"/>
              <a:t> Retrieving a message from the </a:t>
            </a:r>
            <a:r>
              <a:rPr lang="en-NZ" dirty="0" smtClean="0"/>
              <a:t>database</a:t>
            </a:r>
            <a:br>
              <a:rPr lang="en-NZ" dirty="0" smtClean="0"/>
            </a:br>
            <a:r>
              <a:rPr lang="en-NZ" dirty="0"/>
              <a:t>	</a:t>
            </a:r>
            <a:r>
              <a:rPr lang="en-NZ" b="1" dirty="0"/>
              <a:t>Given</a:t>
            </a:r>
            <a:r>
              <a:rPr lang="en-NZ" dirty="0"/>
              <a:t> that a database </a:t>
            </a:r>
            <a:r>
              <a:rPr lang="en-NZ" dirty="0" smtClean="0"/>
              <a:t>exists</a:t>
            </a:r>
            <a:br>
              <a:rPr lang="en-NZ" dirty="0" smtClean="0"/>
            </a:br>
            <a:r>
              <a:rPr lang="en-NZ" dirty="0"/>
              <a:t>	</a:t>
            </a:r>
            <a:r>
              <a:rPr lang="en-NZ" b="1" dirty="0"/>
              <a:t>And</a:t>
            </a:r>
            <a:r>
              <a:rPr lang="en-NZ" dirty="0"/>
              <a:t> a message has been stored in the </a:t>
            </a:r>
            <a:r>
              <a:rPr lang="en-NZ" dirty="0" smtClean="0"/>
              <a:t>database</a:t>
            </a:r>
            <a:br>
              <a:rPr lang="en-NZ" dirty="0" smtClean="0"/>
            </a:br>
            <a:r>
              <a:rPr lang="en-NZ" dirty="0" smtClean="0"/>
              <a:t>	</a:t>
            </a:r>
            <a:r>
              <a:rPr lang="en-NZ" b="1" dirty="0" smtClean="0"/>
              <a:t>When</a:t>
            </a:r>
            <a:r>
              <a:rPr lang="en-NZ" dirty="0" smtClean="0"/>
              <a:t> </a:t>
            </a:r>
            <a:r>
              <a:rPr lang="en-NZ" dirty="0"/>
              <a:t>the database is queried to show the stored </a:t>
            </a:r>
            <a:r>
              <a:rPr lang="en-NZ" dirty="0" smtClean="0"/>
              <a:t>messages</a:t>
            </a:r>
            <a:br>
              <a:rPr lang="en-NZ" dirty="0" smtClean="0"/>
            </a:br>
            <a:r>
              <a:rPr lang="en-NZ" dirty="0"/>
              <a:t>	</a:t>
            </a:r>
            <a:r>
              <a:rPr lang="en-NZ" b="1" dirty="0"/>
              <a:t>Then</a:t>
            </a:r>
            <a:r>
              <a:rPr lang="en-NZ" dirty="0"/>
              <a:t> the messages are </a:t>
            </a:r>
            <a:r>
              <a:rPr lang="en-NZ" dirty="0" smtClean="0"/>
              <a:t>displayed.</a:t>
            </a:r>
            <a:endParaRPr lang="en-NZ" dirty="0"/>
          </a:p>
        </p:txBody>
      </p:sp>
    </p:spTree>
    <p:extLst>
      <p:ext uri="{BB962C8B-B14F-4D97-AF65-F5344CB8AC3E}">
        <p14:creationId xmlns:p14="http://schemas.microsoft.com/office/powerpoint/2010/main" val="13638817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78304"/>
            <a:ext cx="9601200" cy="867870"/>
          </a:xfrm>
        </p:spPr>
        <p:txBody>
          <a:bodyPr/>
          <a:lstStyle/>
          <a:p>
            <a:r>
              <a:rPr lang="en-NZ" dirty="0" err="1" smtClean="0"/>
              <a:t>Behat</a:t>
            </a:r>
            <a:r>
              <a:rPr lang="en-NZ" dirty="0" smtClean="0"/>
              <a:t> Feature #2 – Demo Video</a:t>
            </a:r>
            <a:endParaRPr lang="en-NZ" dirty="0"/>
          </a:p>
        </p:txBody>
      </p:sp>
      <p:pic>
        <p:nvPicPr>
          <p:cNvPr id="4" name="B50CFE">
            <a:hlinkClick r:id="" action="ppaction://media"/>
          </p:cNvPr>
          <p:cNvPicPr>
            <a:picLocks noGrp="1" noChangeAspect="1"/>
          </p:cNvPicPr>
          <p:nvPr>
            <p:ph idx="1"/>
            <a:videoFile r:link="rId1"/>
            <p:extLst>
              <p:ext uri="{DAA4B4D4-6D71-4841-9C94-3DE7FCFB9230}">
                <p14:media xmlns:p14="http://schemas.microsoft.com/office/powerpoint/2010/main" r:embed="rId2">
                  <p14:trim end="16851"/>
                </p14:media>
              </p:ext>
            </p:extLst>
          </p:nvPr>
        </p:nvPicPr>
        <p:blipFill>
          <a:blip r:embed="rId4"/>
          <a:stretch>
            <a:fillRect/>
          </a:stretch>
        </p:blipFill>
        <p:spPr>
          <a:xfrm>
            <a:off x="2101850" y="1246188"/>
            <a:ext cx="8942388" cy="4621212"/>
          </a:xfrm>
        </p:spPr>
      </p:pic>
    </p:spTree>
    <p:extLst>
      <p:ext uri="{BB962C8B-B14F-4D97-AF65-F5344CB8AC3E}">
        <p14:creationId xmlns:p14="http://schemas.microsoft.com/office/powerpoint/2010/main" val="38383183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893</TotalTime>
  <Words>1975</Words>
  <Application>Microsoft Macintosh PowerPoint</Application>
  <PresentationFormat>Widescreen</PresentationFormat>
  <Paragraphs>164</Paragraphs>
  <Slides>56</Slides>
  <Notes>1</Notes>
  <HiddenSlides>0</HiddenSlides>
  <MMClips>12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56</vt:i4>
      </vt:variant>
    </vt:vector>
  </HeadingPairs>
  <TitlesOfParts>
    <vt:vector size="59" baseType="lpstr">
      <vt:lpstr>Calibri</vt:lpstr>
      <vt:lpstr>Franklin Gothic Book</vt:lpstr>
      <vt:lpstr>Crop</vt:lpstr>
      <vt:lpstr>PHP PR294</vt:lpstr>
      <vt:lpstr>website demonstration</vt:lpstr>
      <vt:lpstr>Live Chat Demonstration Video</vt:lpstr>
      <vt:lpstr>Must have Features</vt:lpstr>
      <vt:lpstr>Behat Feature #1 </vt:lpstr>
      <vt:lpstr>Behat Feature #1 – Demo Video</vt:lpstr>
      <vt:lpstr>Behat Feature #1 – Scenario 1 Code</vt:lpstr>
      <vt:lpstr>Behat Feature #2 </vt:lpstr>
      <vt:lpstr>Behat Feature #2 – Demo Video</vt:lpstr>
      <vt:lpstr>Behat Feature #2 – Scenario 1 Code</vt:lpstr>
      <vt:lpstr>Behat Feature #2 – Scenario 2 Code</vt:lpstr>
      <vt:lpstr>Behat Feature #3 </vt:lpstr>
      <vt:lpstr>Behat Feature #3 – Demo Video</vt:lpstr>
      <vt:lpstr>Behat Feature #3 – Scenario 1+2 Code</vt:lpstr>
      <vt:lpstr>Behat Feature #4 </vt:lpstr>
      <vt:lpstr>Behat Feature #4 – Demo Video</vt:lpstr>
      <vt:lpstr>Behat Feature #4 – Scenario 1+2 Code</vt:lpstr>
      <vt:lpstr>Configurable Communities</vt:lpstr>
      <vt:lpstr>Sokoban Community VIDEO</vt:lpstr>
      <vt:lpstr>Maori Community VIDEO</vt:lpstr>
      <vt:lpstr>The Different Communities</vt:lpstr>
      <vt:lpstr>The Different Communities: Continued</vt:lpstr>
      <vt:lpstr>The Different Communities: Continued</vt:lpstr>
      <vt:lpstr>The Different Communities: Continued</vt:lpstr>
      <vt:lpstr>Technical Features</vt:lpstr>
      <vt:lpstr>Makes a database of 2-3 tables</vt:lpstr>
      <vt:lpstr>Gets data and inserts data</vt:lpstr>
      <vt:lpstr>Gets data and inserts data: Continued</vt:lpstr>
      <vt:lpstr>Modify existing data </vt:lpstr>
      <vt:lpstr>Simple select and display </vt:lpstr>
      <vt:lpstr>Complex subset query and display </vt:lpstr>
      <vt:lpstr>Secure</vt:lpstr>
      <vt:lpstr>Secure Login - Video</vt:lpstr>
      <vt:lpstr>Secure Login - Code</vt:lpstr>
      <vt:lpstr>Secure Register - Video</vt:lpstr>
      <vt:lpstr>Secure Register - Code</vt:lpstr>
      <vt:lpstr>Cross-site Scripting (XSS)</vt:lpstr>
      <vt:lpstr>Cross-site Scripting (XSS)</vt:lpstr>
      <vt:lpstr>Cross-site Scripting (XSS)</vt:lpstr>
      <vt:lpstr>Cross-site Scripting (XSS)</vt:lpstr>
      <vt:lpstr>Cross-site Scripting (XSS)</vt:lpstr>
      <vt:lpstr>Cross-site Scripting (XSS)</vt:lpstr>
      <vt:lpstr>Cross-site Scripting (XSS)</vt:lpstr>
      <vt:lpstr>SOLID</vt:lpstr>
      <vt:lpstr>S – Single-Responsibility Principle</vt:lpstr>
      <vt:lpstr>S – Single-Responsibility Principle</vt:lpstr>
      <vt:lpstr>S – Single-Responsibility Principle</vt:lpstr>
      <vt:lpstr>S – Single-Responsibility Principle</vt:lpstr>
      <vt:lpstr>S – Single-Responsibility Principle</vt:lpstr>
      <vt:lpstr>O – Open-Closed Principle </vt:lpstr>
      <vt:lpstr>L – Liskov Substitution Principle</vt:lpstr>
      <vt:lpstr>I – Interface Segregation Principle</vt:lpstr>
      <vt:lpstr>I – Interface Segregation Principle</vt:lpstr>
      <vt:lpstr>D – Dependency Inversion Principle</vt:lpstr>
      <vt:lpstr>Lessons Learned</vt:lpstr>
      <vt:lpstr>PowerPoint Presentation</vt:lpstr>
    </vt:vector>
  </TitlesOfParts>
  <Company>Christchurch Polytechnic Institute of Technology</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Isaac Mackle [ism0080]</dc:creator>
  <cp:lastModifiedBy>Isaac Mackle</cp:lastModifiedBy>
  <cp:revision>148</cp:revision>
  <dcterms:created xsi:type="dcterms:W3CDTF">2016-11-28T23:32:09Z</dcterms:created>
  <dcterms:modified xsi:type="dcterms:W3CDTF">2017-07-27T00:34:34Z</dcterms:modified>
</cp:coreProperties>
</file>